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Roboto Condensed Bold" charset="1" panose="02000000000000000000"/>
      <p:regular r:id="rId31"/>
    </p:embeddedFont>
    <p:embeddedFont>
      <p:font typeface="Roboto Condensed" charset="1" panose="02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3.jpeg" Type="http://schemas.openxmlformats.org/officeDocument/2006/relationships/image"/><Relationship Id="rId5" Target="https://youtu.be/dVrvCm4Qk8Q?si=IMJp3uWGW0Sg44Pg"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2508463" y="9153525"/>
            <a:ext cx="7157940" cy="863600"/>
          </a:xfrm>
          <a:prstGeom prst="rect">
            <a:avLst/>
          </a:prstGeom>
        </p:spPr>
        <p:txBody>
          <a:bodyPr anchor="t" rtlCol="false" tIns="0" lIns="0" bIns="0" rIns="0">
            <a:spAutoFit/>
          </a:bodyPr>
          <a:lstStyle/>
          <a:p>
            <a:pPr algn="l">
              <a:lnSpc>
                <a:spcPts val="7000"/>
              </a:lnSpc>
            </a:pPr>
            <a:r>
              <a:rPr lang="en-US" sz="5000">
                <a:solidFill>
                  <a:srgbClr val="D9EAF3"/>
                </a:solidFill>
                <a:latin typeface="Roboto Condensed Bold"/>
              </a:rPr>
              <a:t>Multimedia University</a:t>
            </a:r>
          </a:p>
        </p:txBody>
      </p:sp>
      <p:sp>
        <p:nvSpPr>
          <p:cNvPr name="TextBox 13" id="13"/>
          <p:cNvSpPr txBox="true"/>
          <p:nvPr/>
        </p:nvSpPr>
        <p:spPr>
          <a:xfrm rot="0">
            <a:off x="289326" y="5168266"/>
            <a:ext cx="8578125" cy="1749425"/>
          </a:xfrm>
          <a:prstGeom prst="rect">
            <a:avLst/>
          </a:prstGeom>
        </p:spPr>
        <p:txBody>
          <a:bodyPr anchor="t" rtlCol="false" tIns="0" lIns="0" bIns="0" rIns="0">
            <a:spAutoFit/>
          </a:bodyPr>
          <a:lstStyle/>
          <a:p>
            <a:pPr algn="l">
              <a:lnSpc>
                <a:spcPts val="7000"/>
              </a:lnSpc>
            </a:pPr>
            <a:r>
              <a:rPr lang="en-US" sz="5000">
                <a:solidFill>
                  <a:srgbClr val="509FCB"/>
                </a:solidFill>
                <a:latin typeface="Roboto Condensed Bold"/>
              </a:rPr>
              <a:t>Raspberry Pi-based Face Recognition Door Lock System</a:t>
            </a:r>
          </a:p>
        </p:txBody>
      </p:sp>
      <p:sp>
        <p:nvSpPr>
          <p:cNvPr name="TextBox 14" id="14"/>
          <p:cNvSpPr txBox="true"/>
          <p:nvPr/>
        </p:nvSpPr>
        <p:spPr>
          <a:xfrm rot="0">
            <a:off x="289326" y="7350125"/>
            <a:ext cx="5902226" cy="3200400"/>
          </a:xfrm>
          <a:prstGeom prst="rect">
            <a:avLst/>
          </a:prstGeom>
        </p:spPr>
        <p:txBody>
          <a:bodyPr anchor="t" rtlCol="false" tIns="0" lIns="0" bIns="0" rIns="0">
            <a:spAutoFit/>
          </a:bodyPr>
          <a:lstStyle/>
          <a:p>
            <a:pPr algn="l" marL="0" indent="0" lvl="0">
              <a:lnSpc>
                <a:spcPts val="4200"/>
              </a:lnSpc>
              <a:spcBef>
                <a:spcPct val="0"/>
              </a:spcBef>
            </a:pPr>
            <a:r>
              <a:rPr lang="en-US" sz="3000" strike="noStrike" u="none">
                <a:solidFill>
                  <a:srgbClr val="D9EAF3"/>
                </a:solidFill>
                <a:latin typeface="Roboto Condensed Bold"/>
              </a:rPr>
              <a:t>Name: Seifeldin Sherif Elnozahy</a:t>
            </a:r>
          </a:p>
          <a:p>
            <a:pPr algn="l" marL="0" indent="0" lvl="0">
              <a:lnSpc>
                <a:spcPts val="4200"/>
              </a:lnSpc>
              <a:spcBef>
                <a:spcPct val="0"/>
              </a:spcBef>
            </a:pPr>
            <a:r>
              <a:rPr lang="en-US" sz="3000" strike="noStrike" u="none">
                <a:solidFill>
                  <a:srgbClr val="D9EAF3"/>
                </a:solidFill>
                <a:latin typeface="Roboto Condensed Bold"/>
              </a:rPr>
              <a:t>Student ID: 1191102388</a:t>
            </a:r>
          </a:p>
          <a:p>
            <a:pPr algn="l" marL="0" indent="0" lvl="0">
              <a:lnSpc>
                <a:spcPts val="4200"/>
              </a:lnSpc>
              <a:spcBef>
                <a:spcPct val="0"/>
              </a:spcBef>
            </a:pPr>
            <a:r>
              <a:rPr lang="en-US" sz="3000" strike="noStrike" u="none">
                <a:solidFill>
                  <a:srgbClr val="D9EAF3"/>
                </a:solidFill>
                <a:latin typeface="Roboto Condensed Bold"/>
              </a:rPr>
              <a:t>Supervisor: DR. Chinnaiyan Senthilpari</a:t>
            </a:r>
          </a:p>
          <a:p>
            <a:pPr algn="l" marL="0" indent="0" lvl="0">
              <a:lnSpc>
                <a:spcPts val="4200"/>
              </a:lnSpc>
              <a:spcBef>
                <a:spcPct val="0"/>
              </a:spcBef>
            </a:pPr>
            <a:r>
              <a:rPr lang="en-US" sz="3000" strike="noStrike" u="none">
                <a:solidFill>
                  <a:srgbClr val="D9EAF3"/>
                </a:solidFill>
                <a:latin typeface="Roboto Condensed Bold"/>
              </a:rPr>
              <a:t>Modrator: DR. Lee Chu Liang</a:t>
            </a:r>
          </a:p>
          <a:p>
            <a:pPr algn="l" marL="0" indent="0" lvl="0">
              <a:lnSpc>
                <a:spcPts val="4200"/>
              </a:lnSpc>
              <a:spcBef>
                <a:spcPct val="0"/>
              </a:spcBef>
            </a:pPr>
            <a:r>
              <a:rPr lang="en-US" sz="3000" strike="noStrike" u="none">
                <a:solidFill>
                  <a:srgbClr val="D9EAF3"/>
                </a:solidFill>
                <a:latin typeface="Roboto Condensed Bold"/>
              </a:rPr>
              <a:t>Date: 18-JUN-2024</a:t>
            </a:r>
          </a:p>
          <a:p>
            <a:pPr algn="l" marL="0" indent="0" lvl="0">
              <a:lnSpc>
                <a:spcPts val="420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33033"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18132" y="2767268"/>
            <a:ext cx="921777" cy="92177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1652402" y="6172589"/>
            <a:ext cx="6171421" cy="3085711"/>
          </a:xfrm>
          <a:custGeom>
            <a:avLst/>
            <a:gdLst/>
            <a:ahLst/>
            <a:cxnLst/>
            <a:rect r="r" b="b" t="t" l="l"/>
            <a:pathLst>
              <a:path h="3085711" w="6171421">
                <a:moveTo>
                  <a:pt x="0" y="0"/>
                </a:moveTo>
                <a:lnTo>
                  <a:pt x="6171421" y="0"/>
                </a:lnTo>
                <a:lnTo>
                  <a:pt x="6171421" y="3085711"/>
                </a:lnTo>
                <a:lnTo>
                  <a:pt x="0" y="3085711"/>
                </a:lnTo>
                <a:lnTo>
                  <a:pt x="0" y="0"/>
                </a:lnTo>
                <a:close/>
              </a:path>
            </a:pathLst>
          </a:custGeom>
          <a:blipFill>
            <a:blip r:embed="rId4"/>
            <a:stretch>
              <a:fillRect l="0" t="0" r="0" b="0"/>
            </a:stretch>
          </a:blipFill>
        </p:spPr>
      </p:sp>
      <p:sp>
        <p:nvSpPr>
          <p:cNvPr name="TextBox 8" id="8"/>
          <p:cNvSpPr txBox="true"/>
          <p:nvPr/>
        </p:nvSpPr>
        <p:spPr>
          <a:xfrm rot="0">
            <a:off x="8904660" y="895350"/>
            <a:ext cx="3106745"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Concept</a:t>
            </a:r>
          </a:p>
        </p:txBody>
      </p:sp>
      <p:sp>
        <p:nvSpPr>
          <p:cNvPr name="TextBox 9" id="9"/>
          <p:cNvSpPr txBox="true"/>
          <p:nvPr/>
        </p:nvSpPr>
        <p:spPr>
          <a:xfrm rot="0">
            <a:off x="6276595" y="895350"/>
            <a:ext cx="2832640"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Project </a:t>
            </a:r>
          </a:p>
        </p:txBody>
      </p:sp>
      <p:sp>
        <p:nvSpPr>
          <p:cNvPr name="TextBox 10" id="10"/>
          <p:cNvSpPr txBox="true"/>
          <p:nvPr/>
        </p:nvSpPr>
        <p:spPr>
          <a:xfrm rot="0">
            <a:off x="3663599" y="2621732"/>
            <a:ext cx="8336967" cy="1066800"/>
          </a:xfrm>
          <a:prstGeom prst="rect">
            <a:avLst/>
          </a:prstGeom>
        </p:spPr>
        <p:txBody>
          <a:bodyPr anchor="t" rtlCol="false" tIns="0" lIns="0" bIns="0" rIns="0">
            <a:spAutoFit/>
          </a:bodyPr>
          <a:lstStyle/>
          <a:p>
            <a:pPr algn="l">
              <a:lnSpc>
                <a:spcPts val="4200"/>
              </a:lnSpc>
            </a:pPr>
            <a:r>
              <a:rPr lang="en-US" sz="3000">
                <a:solidFill>
                  <a:srgbClr val="B6E4FD"/>
                </a:solidFill>
                <a:latin typeface="Roboto Condensed"/>
              </a:rPr>
              <a:t>SEAMLESS INTEGRATION WITH SMART HOME SYSTEMS</a:t>
            </a:r>
          </a:p>
        </p:txBody>
      </p:sp>
      <p:sp>
        <p:nvSpPr>
          <p:cNvPr name="TextBox 11" id="11"/>
          <p:cNvSpPr txBox="true"/>
          <p:nvPr/>
        </p:nvSpPr>
        <p:spPr>
          <a:xfrm rot="0">
            <a:off x="2256858" y="2850332"/>
            <a:ext cx="1244325" cy="67945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02</a:t>
            </a:r>
          </a:p>
        </p:txBody>
      </p:sp>
      <p:sp>
        <p:nvSpPr>
          <p:cNvPr name="TextBox 12" id="12"/>
          <p:cNvSpPr txBox="true"/>
          <p:nvPr/>
        </p:nvSpPr>
        <p:spPr>
          <a:xfrm rot="0">
            <a:off x="2879020" y="3990749"/>
            <a:ext cx="8235557" cy="3200400"/>
          </a:xfrm>
          <a:prstGeom prst="rect">
            <a:avLst/>
          </a:prstGeom>
        </p:spPr>
        <p:txBody>
          <a:bodyPr anchor="t" rtlCol="false" tIns="0" lIns="0" bIns="0" rIns="0">
            <a:spAutoFit/>
          </a:bodyPr>
          <a:lstStyle/>
          <a:p>
            <a:pPr algn="l">
              <a:lnSpc>
                <a:spcPts val="4200"/>
              </a:lnSpc>
            </a:pPr>
            <a:r>
              <a:rPr lang="en-US" sz="3000">
                <a:solidFill>
                  <a:srgbClr val="FFFFFF"/>
                </a:solidFill>
                <a:latin typeface="Roboto Condensed"/>
              </a:rPr>
              <a:t>The system leverages network connectivity to seamlessly integrate with smart home environments. This enables the camera to recognize authorized faces and automatically unlock doors, ensuring a secure and convenient access experience without the need for physical keys or manual intervention.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33033"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18132" y="2767268"/>
            <a:ext cx="921777" cy="92177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059656" y="6068683"/>
            <a:ext cx="5610133" cy="3569447"/>
          </a:xfrm>
          <a:custGeom>
            <a:avLst/>
            <a:gdLst/>
            <a:ahLst/>
            <a:cxnLst/>
            <a:rect r="r" b="b" t="t" l="l"/>
            <a:pathLst>
              <a:path h="3569447" w="5610133">
                <a:moveTo>
                  <a:pt x="0" y="0"/>
                </a:moveTo>
                <a:lnTo>
                  <a:pt x="5610133" y="0"/>
                </a:lnTo>
                <a:lnTo>
                  <a:pt x="5610133" y="3569448"/>
                </a:lnTo>
                <a:lnTo>
                  <a:pt x="0" y="3569448"/>
                </a:lnTo>
                <a:lnTo>
                  <a:pt x="0" y="0"/>
                </a:lnTo>
                <a:close/>
              </a:path>
            </a:pathLst>
          </a:custGeom>
          <a:blipFill>
            <a:blip r:embed="rId4"/>
            <a:stretch>
              <a:fillRect l="0" t="0" r="0" b="0"/>
            </a:stretch>
          </a:blipFill>
        </p:spPr>
      </p:sp>
      <p:sp>
        <p:nvSpPr>
          <p:cNvPr name="TextBox 8" id="8"/>
          <p:cNvSpPr txBox="true"/>
          <p:nvPr/>
        </p:nvSpPr>
        <p:spPr>
          <a:xfrm rot="0">
            <a:off x="8904660" y="895350"/>
            <a:ext cx="3106745"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Concept</a:t>
            </a:r>
          </a:p>
        </p:txBody>
      </p:sp>
      <p:sp>
        <p:nvSpPr>
          <p:cNvPr name="TextBox 9" id="9"/>
          <p:cNvSpPr txBox="true"/>
          <p:nvPr/>
        </p:nvSpPr>
        <p:spPr>
          <a:xfrm rot="0">
            <a:off x="6276595" y="895350"/>
            <a:ext cx="2832640"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Project </a:t>
            </a:r>
          </a:p>
        </p:txBody>
      </p:sp>
      <p:sp>
        <p:nvSpPr>
          <p:cNvPr name="TextBox 10" id="10"/>
          <p:cNvSpPr txBox="true"/>
          <p:nvPr/>
        </p:nvSpPr>
        <p:spPr>
          <a:xfrm rot="0">
            <a:off x="3663599" y="2621732"/>
            <a:ext cx="9689122" cy="1066800"/>
          </a:xfrm>
          <a:prstGeom prst="rect">
            <a:avLst/>
          </a:prstGeom>
        </p:spPr>
        <p:txBody>
          <a:bodyPr anchor="t" rtlCol="false" tIns="0" lIns="0" bIns="0" rIns="0">
            <a:spAutoFit/>
          </a:bodyPr>
          <a:lstStyle/>
          <a:p>
            <a:pPr algn="l">
              <a:lnSpc>
                <a:spcPts val="4200"/>
              </a:lnSpc>
            </a:pPr>
            <a:r>
              <a:rPr lang="en-US" sz="3000">
                <a:solidFill>
                  <a:srgbClr val="B6E4FD"/>
                </a:solidFill>
                <a:latin typeface="Roboto Condensed"/>
              </a:rPr>
              <a:t>SIMPLIFYING USER EXPERIENCE AND ENHANCING SECURITY MEASURES</a:t>
            </a:r>
          </a:p>
        </p:txBody>
      </p:sp>
      <p:sp>
        <p:nvSpPr>
          <p:cNvPr name="TextBox 11" id="11"/>
          <p:cNvSpPr txBox="true"/>
          <p:nvPr/>
        </p:nvSpPr>
        <p:spPr>
          <a:xfrm rot="0">
            <a:off x="2256858" y="2850332"/>
            <a:ext cx="1244325" cy="67945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03</a:t>
            </a:r>
          </a:p>
        </p:txBody>
      </p:sp>
      <p:sp>
        <p:nvSpPr>
          <p:cNvPr name="TextBox 12" id="12"/>
          <p:cNvSpPr txBox="true"/>
          <p:nvPr/>
        </p:nvSpPr>
        <p:spPr>
          <a:xfrm rot="0">
            <a:off x="2879020" y="3990749"/>
            <a:ext cx="8235557" cy="3200400"/>
          </a:xfrm>
          <a:prstGeom prst="rect">
            <a:avLst/>
          </a:prstGeom>
        </p:spPr>
        <p:txBody>
          <a:bodyPr anchor="t" rtlCol="false" tIns="0" lIns="0" bIns="0" rIns="0">
            <a:spAutoFit/>
          </a:bodyPr>
          <a:lstStyle/>
          <a:p>
            <a:pPr algn="l">
              <a:lnSpc>
                <a:spcPts val="4200"/>
              </a:lnSpc>
            </a:pPr>
            <a:r>
              <a:rPr lang="en-US" sz="3000">
                <a:solidFill>
                  <a:srgbClr val="FFFFFF"/>
                </a:solidFill>
                <a:latin typeface="Roboto Condensed"/>
              </a:rPr>
              <a:t>By eliminating the need for physical keys or codes, our solution simplifies user experience while bolstering security. Facial recognition mitigates risks associated with traditional access methods, offering a seamless and intuitive way to control access in residential and small business environments.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400696" y="-7507212"/>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0">
            <a:off x="8957663" y="628389"/>
            <a:ext cx="8425082" cy="4212541"/>
          </a:xfrm>
          <a:custGeom>
            <a:avLst/>
            <a:gdLst/>
            <a:ahLst/>
            <a:cxnLst/>
            <a:rect r="r" b="b" t="t" l="l"/>
            <a:pathLst>
              <a:path h="4212541" w="8425082">
                <a:moveTo>
                  <a:pt x="0" y="0"/>
                </a:moveTo>
                <a:lnTo>
                  <a:pt x="8425082" y="0"/>
                </a:lnTo>
                <a:lnTo>
                  <a:pt x="8425082" y="4212541"/>
                </a:lnTo>
                <a:lnTo>
                  <a:pt x="0" y="4212541"/>
                </a:lnTo>
                <a:lnTo>
                  <a:pt x="0" y="0"/>
                </a:lnTo>
                <a:close/>
              </a:path>
            </a:pathLst>
          </a:custGeom>
          <a:blipFill>
            <a:blip r:embed="rId6"/>
            <a:stretch>
              <a:fillRect l="-4945" t="-9890" r="-4945" b="0"/>
            </a:stretch>
          </a:blipFill>
        </p:spPr>
      </p:sp>
      <p:sp>
        <p:nvSpPr>
          <p:cNvPr name="TextBox 5" id="5"/>
          <p:cNvSpPr txBox="true"/>
          <p:nvPr/>
        </p:nvSpPr>
        <p:spPr>
          <a:xfrm rot="0">
            <a:off x="904875" y="3736665"/>
            <a:ext cx="570487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Methods Utilized</a:t>
            </a:r>
          </a:p>
        </p:txBody>
      </p:sp>
      <p:sp>
        <p:nvSpPr>
          <p:cNvPr name="TextBox 6" id="6"/>
          <p:cNvSpPr txBox="true"/>
          <p:nvPr/>
        </p:nvSpPr>
        <p:spPr>
          <a:xfrm rot="0">
            <a:off x="904875" y="2765750"/>
            <a:ext cx="5431460"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Techniques and</a:t>
            </a:r>
          </a:p>
        </p:txBody>
      </p:sp>
      <p:sp>
        <p:nvSpPr>
          <p:cNvPr name="TextBox 7" id="7"/>
          <p:cNvSpPr txBox="true"/>
          <p:nvPr/>
        </p:nvSpPr>
        <p:spPr>
          <a:xfrm rot="0">
            <a:off x="461110" y="5695804"/>
            <a:ext cx="6592400" cy="3429000"/>
          </a:xfrm>
          <a:prstGeom prst="rect">
            <a:avLst/>
          </a:prstGeom>
        </p:spPr>
        <p:txBody>
          <a:bodyPr anchor="t" rtlCol="false" tIns="0" lIns="0" bIns="0" rIns="0">
            <a:spAutoFit/>
          </a:bodyPr>
          <a:lstStyle/>
          <a:p>
            <a:pPr algn="l" marL="647700" indent="-323850" lvl="1">
              <a:lnSpc>
                <a:spcPts val="4500"/>
              </a:lnSpc>
              <a:buAutoNum type="arabicPeriod" startAt="1"/>
            </a:pPr>
            <a:r>
              <a:rPr lang="en-US" sz="3000">
                <a:solidFill>
                  <a:srgbClr val="FFFFFF"/>
                </a:solidFill>
                <a:latin typeface="Roboto Condensed Bold"/>
              </a:rPr>
              <a:t>Face Detection:</a:t>
            </a:r>
          </a:p>
          <a:p>
            <a:pPr algn="l">
              <a:lnSpc>
                <a:spcPts val="3750"/>
              </a:lnSpc>
            </a:pPr>
          </a:p>
          <a:p>
            <a:pPr algn="l">
              <a:lnSpc>
                <a:spcPts val="3750"/>
              </a:lnSpc>
            </a:pPr>
            <a:r>
              <a:rPr lang="en-US" sz="2500">
                <a:solidFill>
                  <a:srgbClr val="FFFFFF"/>
                </a:solidFill>
                <a:latin typeface="Roboto Condensed"/>
              </a:rPr>
              <a:t>Employed advanced face detection techniques using the Haar Cascade classifier provided by OpenCV. This classifier effectively identifies facial features based on learned patterns, enabling precise detection even in varying environmental conditions.</a:t>
            </a:r>
          </a:p>
        </p:txBody>
      </p:sp>
      <p:sp>
        <p:nvSpPr>
          <p:cNvPr name="TextBox 8" id="8"/>
          <p:cNvSpPr txBox="true"/>
          <p:nvPr/>
        </p:nvSpPr>
        <p:spPr>
          <a:xfrm rot="0">
            <a:off x="9584851" y="5695804"/>
            <a:ext cx="8130006" cy="3901758"/>
          </a:xfrm>
          <a:prstGeom prst="rect">
            <a:avLst/>
          </a:prstGeom>
        </p:spPr>
        <p:txBody>
          <a:bodyPr anchor="t" rtlCol="false" tIns="0" lIns="0" bIns="0" rIns="0">
            <a:spAutoFit/>
          </a:bodyPr>
          <a:lstStyle/>
          <a:p>
            <a:pPr algn="l">
              <a:lnSpc>
                <a:spcPts val="4530"/>
              </a:lnSpc>
            </a:pPr>
            <a:r>
              <a:rPr lang="en-US" sz="3000">
                <a:solidFill>
                  <a:srgbClr val="FFFFFF"/>
                </a:solidFill>
                <a:latin typeface="Roboto Condensed Bold"/>
              </a:rPr>
              <a:t>    2.Deep Learning for Face Recognition:</a:t>
            </a:r>
          </a:p>
          <a:p>
            <a:pPr algn="l">
              <a:lnSpc>
                <a:spcPts val="3774"/>
              </a:lnSpc>
            </a:pPr>
          </a:p>
          <a:p>
            <a:pPr algn="l">
              <a:lnSpc>
                <a:spcPts val="3774"/>
              </a:lnSpc>
            </a:pPr>
            <a:r>
              <a:rPr lang="en-US" sz="2499">
                <a:solidFill>
                  <a:srgbClr val="FFFFFF"/>
                </a:solidFill>
                <a:latin typeface="Roboto Condensed"/>
              </a:rPr>
              <a:t>The </a:t>
            </a:r>
            <a:r>
              <a:rPr lang="en-US" sz="2499">
                <a:solidFill>
                  <a:srgbClr val="FFFFFF"/>
                </a:solidFill>
                <a:latin typeface="Roboto Condensed"/>
              </a:rPr>
              <a:t>system utilizes a sophisticated deep learning approach for accurate face recognition. Specifically, we integrate a pre-trained Convolutional Neural Network (CNN) model tailored for facial recognition tasks. This model has been fine-tuned to distinguish between authorized and unauthorized individuals with high accuracy, ensuring robust security in access control scenarios.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33033"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6928" y="3321188"/>
            <a:ext cx="921777" cy="92177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412800" y="3321188"/>
            <a:ext cx="921777" cy="9217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600476" y="3321188"/>
            <a:ext cx="921777" cy="9217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798125" y="895350"/>
            <a:ext cx="8653471"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Libraries and Tools Used</a:t>
            </a:r>
          </a:p>
        </p:txBody>
      </p:sp>
      <p:sp>
        <p:nvSpPr>
          <p:cNvPr name="TextBox 14" id="14"/>
          <p:cNvSpPr txBox="true"/>
          <p:nvPr/>
        </p:nvSpPr>
        <p:spPr>
          <a:xfrm rot="0">
            <a:off x="2575986" y="3404251"/>
            <a:ext cx="4751325" cy="533400"/>
          </a:xfrm>
          <a:prstGeom prst="rect">
            <a:avLst/>
          </a:prstGeom>
        </p:spPr>
        <p:txBody>
          <a:bodyPr anchor="t" rtlCol="false" tIns="0" lIns="0" bIns="0" rIns="0">
            <a:spAutoFit/>
          </a:bodyPr>
          <a:lstStyle/>
          <a:p>
            <a:pPr algn="l">
              <a:lnSpc>
                <a:spcPts val="4200"/>
              </a:lnSpc>
            </a:pPr>
            <a:r>
              <a:rPr lang="en-US" sz="3000">
                <a:solidFill>
                  <a:srgbClr val="B6E4FD"/>
                </a:solidFill>
                <a:latin typeface="Roboto Condensed"/>
              </a:rPr>
              <a:t>OPENCV (CV2)</a:t>
            </a:r>
          </a:p>
        </p:txBody>
      </p:sp>
      <p:sp>
        <p:nvSpPr>
          <p:cNvPr name="TextBox 15" id="15"/>
          <p:cNvSpPr txBox="true"/>
          <p:nvPr/>
        </p:nvSpPr>
        <p:spPr>
          <a:xfrm rot="0">
            <a:off x="7638727" y="3404251"/>
            <a:ext cx="3842709" cy="533400"/>
          </a:xfrm>
          <a:prstGeom prst="rect">
            <a:avLst/>
          </a:prstGeom>
        </p:spPr>
        <p:txBody>
          <a:bodyPr anchor="t" rtlCol="false" tIns="0" lIns="0" bIns="0" rIns="0">
            <a:spAutoFit/>
          </a:bodyPr>
          <a:lstStyle/>
          <a:p>
            <a:pPr algn="l">
              <a:lnSpc>
                <a:spcPts val="4200"/>
              </a:lnSpc>
            </a:pPr>
            <a:r>
              <a:rPr lang="en-US" sz="3000">
                <a:solidFill>
                  <a:srgbClr val="B6E4FD"/>
                </a:solidFill>
                <a:latin typeface="Roboto Condensed"/>
              </a:rPr>
              <a:t>NUMPY</a:t>
            </a:r>
          </a:p>
        </p:txBody>
      </p:sp>
      <p:sp>
        <p:nvSpPr>
          <p:cNvPr name="TextBox 16" id="16"/>
          <p:cNvSpPr txBox="true"/>
          <p:nvPr/>
        </p:nvSpPr>
        <p:spPr>
          <a:xfrm rot="0">
            <a:off x="12797827" y="3404251"/>
            <a:ext cx="4132890" cy="533400"/>
          </a:xfrm>
          <a:prstGeom prst="rect">
            <a:avLst/>
          </a:prstGeom>
        </p:spPr>
        <p:txBody>
          <a:bodyPr anchor="t" rtlCol="false" tIns="0" lIns="0" bIns="0" rIns="0">
            <a:spAutoFit/>
          </a:bodyPr>
          <a:lstStyle/>
          <a:p>
            <a:pPr algn="l">
              <a:lnSpc>
                <a:spcPts val="4200"/>
              </a:lnSpc>
            </a:pPr>
            <a:r>
              <a:rPr lang="en-US" sz="3000">
                <a:solidFill>
                  <a:srgbClr val="B6E4FD"/>
                </a:solidFill>
                <a:latin typeface="Roboto Condensed"/>
              </a:rPr>
              <a:t>TENSORFLOW</a:t>
            </a:r>
          </a:p>
        </p:txBody>
      </p:sp>
      <p:sp>
        <p:nvSpPr>
          <p:cNvPr name="TextBox 17" id="17"/>
          <p:cNvSpPr txBox="true"/>
          <p:nvPr/>
        </p:nvSpPr>
        <p:spPr>
          <a:xfrm rot="0">
            <a:off x="1185654" y="3404251"/>
            <a:ext cx="1244325" cy="67945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01</a:t>
            </a:r>
          </a:p>
        </p:txBody>
      </p:sp>
      <p:sp>
        <p:nvSpPr>
          <p:cNvPr name="TextBox 18" id="18"/>
          <p:cNvSpPr txBox="true"/>
          <p:nvPr/>
        </p:nvSpPr>
        <p:spPr>
          <a:xfrm rot="0">
            <a:off x="6251527" y="3404251"/>
            <a:ext cx="1244325" cy="67945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02</a:t>
            </a:r>
          </a:p>
        </p:txBody>
      </p:sp>
      <p:sp>
        <p:nvSpPr>
          <p:cNvPr name="TextBox 19" id="19"/>
          <p:cNvSpPr txBox="true"/>
          <p:nvPr/>
        </p:nvSpPr>
        <p:spPr>
          <a:xfrm rot="0">
            <a:off x="11439202" y="3404251"/>
            <a:ext cx="1244325" cy="67945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03</a:t>
            </a:r>
          </a:p>
        </p:txBody>
      </p:sp>
      <p:sp>
        <p:nvSpPr>
          <p:cNvPr name="TextBox 20" id="20"/>
          <p:cNvSpPr txBox="true"/>
          <p:nvPr/>
        </p:nvSpPr>
        <p:spPr>
          <a:xfrm rot="0">
            <a:off x="2101781" y="4383329"/>
            <a:ext cx="3734680" cy="5301615"/>
          </a:xfrm>
          <a:prstGeom prst="rect">
            <a:avLst/>
          </a:prstGeom>
        </p:spPr>
        <p:txBody>
          <a:bodyPr anchor="t" rtlCol="false" tIns="0" lIns="0" bIns="0" rIns="0">
            <a:spAutoFit/>
          </a:bodyPr>
          <a:lstStyle/>
          <a:p>
            <a:pPr algn="l">
              <a:lnSpc>
                <a:spcPts val="3499"/>
              </a:lnSpc>
            </a:pPr>
            <a:r>
              <a:rPr lang="en-US" sz="2499">
                <a:solidFill>
                  <a:srgbClr val="FFFFFF"/>
                </a:solidFill>
                <a:latin typeface="Roboto Condensed"/>
              </a:rPr>
              <a:t>Purpose:</a:t>
            </a:r>
          </a:p>
          <a:p>
            <a:pPr algn="l" marL="496569" indent="-248284" lvl="1">
              <a:lnSpc>
                <a:spcPts val="3219"/>
              </a:lnSpc>
              <a:buFont typeface="Arial"/>
              <a:buChar char="•"/>
            </a:pPr>
            <a:r>
              <a:rPr lang="en-US" sz="2299">
                <a:solidFill>
                  <a:srgbClr val="FFFFFF"/>
                </a:solidFill>
                <a:latin typeface="Roboto Condensed"/>
              </a:rPr>
              <a:t> Integral for video capturing, image processing, and robust face detection capabilities within system.</a:t>
            </a:r>
          </a:p>
          <a:p>
            <a:pPr algn="l">
              <a:lnSpc>
                <a:spcPts val="3499"/>
              </a:lnSpc>
            </a:pPr>
          </a:p>
          <a:p>
            <a:pPr algn="l">
              <a:lnSpc>
                <a:spcPts val="3499"/>
              </a:lnSpc>
            </a:pPr>
            <a:r>
              <a:rPr lang="en-US" sz="2499">
                <a:solidFill>
                  <a:srgbClr val="FFFFFF"/>
                </a:solidFill>
                <a:latin typeface="Roboto Condensed"/>
              </a:rPr>
              <a:t>Description: </a:t>
            </a:r>
          </a:p>
          <a:p>
            <a:pPr algn="l" marL="496569" indent="-248284" lvl="1">
              <a:lnSpc>
                <a:spcPts val="3219"/>
              </a:lnSpc>
              <a:buFont typeface="Arial"/>
              <a:buChar char="•"/>
            </a:pPr>
            <a:r>
              <a:rPr lang="en-US" sz="2299">
                <a:solidFill>
                  <a:srgbClr val="FFFFFF"/>
                </a:solidFill>
                <a:latin typeface="Roboto Condensed"/>
              </a:rPr>
              <a:t>OpenCV provides essential functionalities for real-time video processing, enabling efficient detection and tracking of faces using the Haar Cascade classifier.</a:t>
            </a:r>
          </a:p>
        </p:txBody>
      </p:sp>
      <p:sp>
        <p:nvSpPr>
          <p:cNvPr name="TextBox 21" id="21"/>
          <p:cNvSpPr txBox="true"/>
          <p:nvPr/>
        </p:nvSpPr>
        <p:spPr>
          <a:xfrm rot="0">
            <a:off x="7412674" y="4394835"/>
            <a:ext cx="4026528" cy="5701665"/>
          </a:xfrm>
          <a:prstGeom prst="rect">
            <a:avLst/>
          </a:prstGeom>
        </p:spPr>
        <p:txBody>
          <a:bodyPr anchor="t" rtlCol="false" tIns="0" lIns="0" bIns="0" rIns="0">
            <a:spAutoFit/>
          </a:bodyPr>
          <a:lstStyle/>
          <a:p>
            <a:pPr algn="l">
              <a:lnSpc>
                <a:spcPts val="3499"/>
              </a:lnSpc>
              <a:spcBef>
                <a:spcPct val="0"/>
              </a:spcBef>
            </a:pPr>
            <a:r>
              <a:rPr lang="en-US" sz="2499" strike="noStrike" u="none">
                <a:solidFill>
                  <a:srgbClr val="FFFFFF"/>
                </a:solidFill>
                <a:latin typeface="Roboto Condensed"/>
              </a:rPr>
              <a:t>Purpose:</a:t>
            </a:r>
          </a:p>
          <a:p>
            <a:pPr algn="l" marL="496569" indent="-248284" lvl="1">
              <a:lnSpc>
                <a:spcPts val="3219"/>
              </a:lnSpc>
              <a:buFont typeface="Arial"/>
              <a:buChar char="•"/>
            </a:pPr>
            <a:r>
              <a:rPr lang="en-US" sz="2299" strike="noStrike" u="none">
                <a:solidFill>
                  <a:srgbClr val="FFFFFF"/>
                </a:solidFill>
                <a:latin typeface="Roboto Condensed"/>
              </a:rPr>
              <a:t> Essential for numerical operations and efficient manipulation of images.</a:t>
            </a:r>
          </a:p>
          <a:p>
            <a:pPr algn="l">
              <a:lnSpc>
                <a:spcPts val="3219"/>
              </a:lnSpc>
            </a:pPr>
          </a:p>
          <a:p>
            <a:pPr algn="l">
              <a:lnSpc>
                <a:spcPts val="3499"/>
              </a:lnSpc>
            </a:pPr>
          </a:p>
          <a:p>
            <a:pPr algn="l">
              <a:lnSpc>
                <a:spcPts val="3499"/>
              </a:lnSpc>
              <a:spcBef>
                <a:spcPct val="0"/>
              </a:spcBef>
            </a:pPr>
            <a:r>
              <a:rPr lang="en-US" sz="2499" strike="noStrike" u="none">
                <a:solidFill>
                  <a:srgbClr val="FFFFFF"/>
                </a:solidFill>
                <a:latin typeface="Roboto Condensed"/>
              </a:rPr>
              <a:t>Description: </a:t>
            </a:r>
          </a:p>
          <a:p>
            <a:pPr algn="l" marL="496569" indent="-248284" lvl="1">
              <a:lnSpc>
                <a:spcPts val="3219"/>
              </a:lnSpc>
              <a:spcBef>
                <a:spcPct val="0"/>
              </a:spcBef>
              <a:buFont typeface="Arial"/>
              <a:buChar char="•"/>
            </a:pPr>
            <a:r>
              <a:rPr lang="en-US" sz="2299" strike="noStrike" u="none">
                <a:solidFill>
                  <a:srgbClr val="FFFFFF"/>
                </a:solidFill>
                <a:latin typeface="Roboto Condensed"/>
              </a:rPr>
              <a:t>NumPy's powerful array operations facilitate rapid computations and transformations on image data, crucial for preprocessing tasks in our face recognition pipeline.</a:t>
            </a:r>
          </a:p>
        </p:txBody>
      </p:sp>
      <p:sp>
        <p:nvSpPr>
          <p:cNvPr name="TextBox 22" id="22"/>
          <p:cNvSpPr txBox="true"/>
          <p:nvPr/>
        </p:nvSpPr>
        <p:spPr>
          <a:xfrm rot="0">
            <a:off x="12522253" y="4394835"/>
            <a:ext cx="4408464" cy="5663565"/>
          </a:xfrm>
          <a:prstGeom prst="rect">
            <a:avLst/>
          </a:prstGeom>
        </p:spPr>
        <p:txBody>
          <a:bodyPr anchor="t" rtlCol="false" tIns="0" lIns="0" bIns="0" rIns="0">
            <a:spAutoFit/>
          </a:bodyPr>
          <a:lstStyle/>
          <a:p>
            <a:pPr algn="l">
              <a:lnSpc>
                <a:spcPts val="3499"/>
              </a:lnSpc>
              <a:spcBef>
                <a:spcPct val="0"/>
              </a:spcBef>
            </a:pPr>
            <a:r>
              <a:rPr lang="en-US" sz="2499" strike="noStrike" u="none">
                <a:solidFill>
                  <a:srgbClr val="FFFFFF"/>
                </a:solidFill>
                <a:latin typeface="Roboto Condensed"/>
              </a:rPr>
              <a:t>Purpose:</a:t>
            </a:r>
          </a:p>
          <a:p>
            <a:pPr algn="l" marL="496569" indent="-248284" lvl="1">
              <a:lnSpc>
                <a:spcPts val="3219"/>
              </a:lnSpc>
              <a:buFont typeface="Arial"/>
              <a:buChar char="•"/>
            </a:pPr>
            <a:r>
              <a:rPr lang="en-US" sz="2299" strike="noStrike" u="none">
                <a:solidFill>
                  <a:srgbClr val="FFFFFF"/>
                </a:solidFill>
                <a:latin typeface="Roboto Condensed"/>
              </a:rPr>
              <a:t> Utilized for loading and executing a pre-trained Convolutional Neural Network (CNN) model.</a:t>
            </a:r>
          </a:p>
          <a:p>
            <a:pPr algn="l">
              <a:lnSpc>
                <a:spcPts val="3219"/>
              </a:lnSpc>
            </a:pPr>
          </a:p>
          <a:p>
            <a:pPr algn="l">
              <a:lnSpc>
                <a:spcPts val="3499"/>
              </a:lnSpc>
              <a:spcBef>
                <a:spcPct val="0"/>
              </a:spcBef>
            </a:pPr>
            <a:r>
              <a:rPr lang="en-US" sz="2499" strike="noStrike" u="none">
                <a:solidFill>
                  <a:srgbClr val="FFFFFF"/>
                </a:solidFill>
                <a:latin typeface="Roboto Condensed"/>
              </a:rPr>
              <a:t>Description: </a:t>
            </a:r>
          </a:p>
          <a:p>
            <a:pPr algn="l" marL="496569" indent="-248284" lvl="1">
              <a:lnSpc>
                <a:spcPts val="3219"/>
              </a:lnSpc>
              <a:spcBef>
                <a:spcPct val="0"/>
              </a:spcBef>
              <a:buFont typeface="Arial"/>
              <a:buChar char="•"/>
            </a:pPr>
            <a:r>
              <a:rPr lang="en-US" sz="2299" strike="noStrike" u="none">
                <a:solidFill>
                  <a:srgbClr val="FFFFFF"/>
                </a:solidFill>
                <a:latin typeface="Roboto Condensed"/>
              </a:rPr>
              <a:t>TensorFlow supports seamless integration of deep learning models, enabling accurate face recognition through advanced neural network architectures tailored for our specific security application.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400696" y="-7507212"/>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0">
            <a:off x="14953353" y="3738000"/>
            <a:ext cx="2783202" cy="6174128"/>
          </a:xfrm>
          <a:custGeom>
            <a:avLst/>
            <a:gdLst/>
            <a:ahLst/>
            <a:cxnLst/>
            <a:rect r="r" b="b" t="t" l="l"/>
            <a:pathLst>
              <a:path h="6174128" w="2783202">
                <a:moveTo>
                  <a:pt x="0" y="0"/>
                </a:moveTo>
                <a:lnTo>
                  <a:pt x="2783202" y="0"/>
                </a:lnTo>
                <a:lnTo>
                  <a:pt x="2783202" y="6174128"/>
                </a:lnTo>
                <a:lnTo>
                  <a:pt x="0" y="6174128"/>
                </a:lnTo>
                <a:lnTo>
                  <a:pt x="0" y="0"/>
                </a:lnTo>
                <a:close/>
              </a:path>
            </a:pathLst>
          </a:custGeom>
          <a:blipFill>
            <a:blip r:embed="rId6"/>
            <a:stretch>
              <a:fillRect l="0" t="0" r="0" b="0"/>
            </a:stretch>
          </a:blipFill>
        </p:spPr>
      </p:sp>
      <p:sp>
        <p:nvSpPr>
          <p:cNvPr name="TextBox 5" id="5"/>
          <p:cNvSpPr txBox="true"/>
          <p:nvPr/>
        </p:nvSpPr>
        <p:spPr>
          <a:xfrm rot="0">
            <a:off x="7551910" y="2280648"/>
            <a:ext cx="383737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Details</a:t>
            </a:r>
          </a:p>
        </p:txBody>
      </p:sp>
      <p:sp>
        <p:nvSpPr>
          <p:cNvPr name="TextBox 6" id="6"/>
          <p:cNvSpPr txBox="true"/>
          <p:nvPr/>
        </p:nvSpPr>
        <p:spPr>
          <a:xfrm rot="0">
            <a:off x="7551910" y="1309733"/>
            <a:ext cx="3611438"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Execution</a:t>
            </a:r>
          </a:p>
        </p:txBody>
      </p:sp>
      <p:sp>
        <p:nvSpPr>
          <p:cNvPr name="TextBox 7" id="7"/>
          <p:cNvSpPr txBox="true"/>
          <p:nvPr/>
        </p:nvSpPr>
        <p:spPr>
          <a:xfrm rot="0">
            <a:off x="556697" y="3870409"/>
            <a:ext cx="6527605" cy="488061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Roboto Condensed Bold"/>
              </a:rPr>
              <a:t>Image Preprocessing:</a:t>
            </a:r>
          </a:p>
          <a:p>
            <a:pPr algn="l">
              <a:lnSpc>
                <a:spcPts val="4200"/>
              </a:lnSpc>
            </a:pPr>
          </a:p>
          <a:p>
            <a:pPr algn="l" marL="1165863" indent="-388621" lvl="2">
              <a:lnSpc>
                <a:spcPts val="3780"/>
              </a:lnSpc>
              <a:buFont typeface="Arial"/>
              <a:buChar char="⚬"/>
            </a:pPr>
            <a:r>
              <a:rPr lang="en-US" sz="2700">
                <a:solidFill>
                  <a:srgbClr val="FFFFFF"/>
                </a:solidFill>
                <a:latin typeface="Roboto Condensed"/>
              </a:rPr>
              <a:t>Convert images to grayscale to reduce computation complexity.</a:t>
            </a:r>
          </a:p>
          <a:p>
            <a:pPr algn="l" marL="1165863" indent="-388621" lvl="2">
              <a:lnSpc>
                <a:spcPts val="3780"/>
              </a:lnSpc>
              <a:buFont typeface="Arial"/>
              <a:buChar char="⚬"/>
            </a:pPr>
            <a:r>
              <a:rPr lang="en-US" sz="2700">
                <a:solidFill>
                  <a:srgbClr val="FFFFFF"/>
                </a:solidFill>
                <a:latin typeface="Roboto Condensed"/>
              </a:rPr>
              <a:t>Resize images to match the input size required by the CNN model (224x224 pixels).</a:t>
            </a:r>
          </a:p>
          <a:p>
            <a:pPr algn="l" marL="1165863" indent="-388621" lvl="2">
              <a:lnSpc>
                <a:spcPts val="3780"/>
              </a:lnSpc>
              <a:buFont typeface="Arial"/>
              <a:buChar char="⚬"/>
            </a:pPr>
            <a:r>
              <a:rPr lang="en-US" sz="2700">
                <a:solidFill>
                  <a:srgbClr val="FFFFFF"/>
                </a:solidFill>
                <a:latin typeface="Roboto Condensed"/>
              </a:rPr>
              <a:t>Normalize pixel values to ensure consistent data input for accurate face recognition.</a:t>
            </a:r>
          </a:p>
        </p:txBody>
      </p:sp>
      <p:sp>
        <p:nvSpPr>
          <p:cNvPr name="TextBox 8" id="8"/>
          <p:cNvSpPr txBox="true"/>
          <p:nvPr/>
        </p:nvSpPr>
        <p:spPr>
          <a:xfrm rot="0">
            <a:off x="7551910" y="3870409"/>
            <a:ext cx="6527605" cy="583311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strike="noStrike" u="none">
                <a:solidFill>
                  <a:srgbClr val="FFFFFF"/>
                </a:solidFill>
                <a:latin typeface="Roboto Condensed Bold"/>
              </a:rPr>
              <a:t>Real-time Processing:</a:t>
            </a:r>
          </a:p>
          <a:p>
            <a:pPr algn="l">
              <a:lnSpc>
                <a:spcPts val="4200"/>
              </a:lnSpc>
              <a:spcBef>
                <a:spcPct val="0"/>
              </a:spcBef>
            </a:pPr>
          </a:p>
          <a:p>
            <a:pPr algn="l" marL="1165863" indent="-388621" lvl="2">
              <a:lnSpc>
                <a:spcPts val="3780"/>
              </a:lnSpc>
              <a:spcBef>
                <a:spcPct val="0"/>
              </a:spcBef>
              <a:buFont typeface="Arial"/>
              <a:buChar char="⚬"/>
            </a:pPr>
            <a:r>
              <a:rPr lang="en-US" sz="2700" strike="noStrike" u="none">
                <a:solidFill>
                  <a:srgbClr val="FFFFFF"/>
                </a:solidFill>
                <a:latin typeface="Roboto Condensed"/>
              </a:rPr>
              <a:t>Capture frames from the webcam in real-time.</a:t>
            </a:r>
          </a:p>
          <a:p>
            <a:pPr algn="l" marL="1165863" indent="-388621" lvl="2">
              <a:lnSpc>
                <a:spcPts val="3780"/>
              </a:lnSpc>
              <a:spcBef>
                <a:spcPct val="0"/>
              </a:spcBef>
              <a:buFont typeface="Arial"/>
              <a:buChar char="⚬"/>
            </a:pPr>
            <a:r>
              <a:rPr lang="en-US" sz="2700" strike="noStrike" u="none">
                <a:solidFill>
                  <a:srgbClr val="FFFFFF"/>
                </a:solidFill>
                <a:latin typeface="Roboto Condensed"/>
              </a:rPr>
              <a:t>Perform image processing to enhance image quality and facilitate face detection.</a:t>
            </a:r>
          </a:p>
          <a:p>
            <a:pPr algn="l" marL="1165863" indent="-388621" lvl="2">
              <a:lnSpc>
                <a:spcPts val="3780"/>
              </a:lnSpc>
              <a:spcBef>
                <a:spcPct val="0"/>
              </a:spcBef>
              <a:buFont typeface="Arial"/>
              <a:buChar char="⚬"/>
            </a:pPr>
            <a:r>
              <a:rPr lang="en-US" sz="2700" strike="noStrike" u="none">
                <a:solidFill>
                  <a:srgbClr val="FFFFFF"/>
                </a:solidFill>
                <a:latin typeface="Roboto Condensed"/>
              </a:rPr>
              <a:t>Utilize the pre-trained CNN model for face recognition tasks.</a:t>
            </a:r>
          </a:p>
          <a:p>
            <a:pPr algn="l" marL="1165863" indent="-388621" lvl="2">
              <a:lnSpc>
                <a:spcPts val="3780"/>
              </a:lnSpc>
              <a:spcBef>
                <a:spcPct val="0"/>
              </a:spcBef>
              <a:buFont typeface="Arial"/>
              <a:buChar char="⚬"/>
            </a:pPr>
            <a:r>
              <a:rPr lang="en-US" sz="2700" strike="noStrike" u="none">
                <a:solidFill>
                  <a:srgbClr val="FFFFFF"/>
                </a:solidFill>
                <a:latin typeface="Roboto Condensed"/>
              </a:rPr>
              <a:t>Implement algorithms for real-time decision-making, such as unlocking a door upon face recognition.</a:t>
            </a:r>
          </a:p>
        </p:txBody>
      </p:sp>
      <p:sp>
        <p:nvSpPr>
          <p:cNvPr name="TextBox 9" id="9"/>
          <p:cNvSpPr txBox="true"/>
          <p:nvPr/>
        </p:nvSpPr>
        <p:spPr>
          <a:xfrm rot="0">
            <a:off x="14192987" y="2951736"/>
            <a:ext cx="3892451" cy="53340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Roboto Condensed Bold"/>
              </a:rPr>
              <a:t>Flowchart for the process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400696" y="-7507212"/>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0">
            <a:off x="11327398" y="3689434"/>
            <a:ext cx="6395069" cy="6521499"/>
          </a:xfrm>
          <a:custGeom>
            <a:avLst/>
            <a:gdLst/>
            <a:ahLst/>
            <a:cxnLst/>
            <a:rect r="r" b="b" t="t" l="l"/>
            <a:pathLst>
              <a:path h="6521499" w="6395069">
                <a:moveTo>
                  <a:pt x="0" y="0"/>
                </a:moveTo>
                <a:lnTo>
                  <a:pt x="6395069" y="0"/>
                </a:lnTo>
                <a:lnTo>
                  <a:pt x="6395069" y="6521499"/>
                </a:lnTo>
                <a:lnTo>
                  <a:pt x="0" y="6521499"/>
                </a:lnTo>
                <a:lnTo>
                  <a:pt x="0" y="0"/>
                </a:lnTo>
                <a:close/>
              </a:path>
            </a:pathLst>
          </a:custGeom>
          <a:blipFill>
            <a:blip r:embed="rId6"/>
            <a:stretch>
              <a:fillRect l="-742" t="-728" r="-43783" b="-14214"/>
            </a:stretch>
          </a:blipFill>
        </p:spPr>
      </p:sp>
      <p:sp>
        <p:nvSpPr>
          <p:cNvPr name="TextBox 5" id="5"/>
          <p:cNvSpPr txBox="true"/>
          <p:nvPr/>
        </p:nvSpPr>
        <p:spPr>
          <a:xfrm rot="0">
            <a:off x="7551910" y="2280648"/>
            <a:ext cx="464451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and Inference</a:t>
            </a:r>
          </a:p>
        </p:txBody>
      </p:sp>
      <p:sp>
        <p:nvSpPr>
          <p:cNvPr name="TextBox 6" id="6"/>
          <p:cNvSpPr txBox="true"/>
          <p:nvPr/>
        </p:nvSpPr>
        <p:spPr>
          <a:xfrm rot="0">
            <a:off x="7551910" y="1309733"/>
            <a:ext cx="5209892"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Model Training</a:t>
            </a:r>
          </a:p>
        </p:txBody>
      </p:sp>
      <p:sp>
        <p:nvSpPr>
          <p:cNvPr name="TextBox 7" id="7"/>
          <p:cNvSpPr txBox="true"/>
          <p:nvPr/>
        </p:nvSpPr>
        <p:spPr>
          <a:xfrm rot="0">
            <a:off x="176866" y="3584659"/>
            <a:ext cx="4865846" cy="6324600"/>
          </a:xfrm>
          <a:prstGeom prst="rect">
            <a:avLst/>
          </a:prstGeom>
        </p:spPr>
        <p:txBody>
          <a:bodyPr anchor="t" rtlCol="false" tIns="0" lIns="0" bIns="0" rIns="0">
            <a:spAutoFit/>
          </a:bodyPr>
          <a:lstStyle/>
          <a:p>
            <a:pPr algn="l" marL="647700" indent="-323850" lvl="1">
              <a:lnSpc>
                <a:spcPts val="4500"/>
              </a:lnSpc>
              <a:buFont typeface="Arial"/>
              <a:buChar char="•"/>
            </a:pPr>
            <a:r>
              <a:rPr lang="en-US" sz="3000" strike="noStrike" u="none">
                <a:solidFill>
                  <a:srgbClr val="FFFFFF"/>
                </a:solidFill>
                <a:latin typeface="Roboto Condensed Bold"/>
              </a:rPr>
              <a:t>Model Training:</a:t>
            </a:r>
          </a:p>
          <a:p>
            <a:pPr algn="l">
              <a:lnSpc>
                <a:spcPts val="4050"/>
              </a:lnSpc>
            </a:pPr>
          </a:p>
          <a:p>
            <a:pPr algn="l" marL="1079505" indent="-359835" lvl="2">
              <a:lnSpc>
                <a:spcPts val="3750"/>
              </a:lnSpc>
              <a:buFont typeface="Arial"/>
              <a:buChar char="⚬"/>
            </a:pPr>
            <a:r>
              <a:rPr lang="en-US" sz="2500" strike="noStrike" u="none">
                <a:solidFill>
                  <a:srgbClr val="FFFFFF"/>
                </a:solidFill>
                <a:latin typeface="Roboto Condensed"/>
              </a:rPr>
              <a:t>Utilized a Convolutional Neural Network (CNN) architecture.</a:t>
            </a:r>
          </a:p>
          <a:p>
            <a:pPr algn="l" marL="1079505" indent="-359835" lvl="2">
              <a:lnSpc>
                <a:spcPts val="3750"/>
              </a:lnSpc>
              <a:buFont typeface="Arial"/>
              <a:buChar char="⚬"/>
            </a:pPr>
            <a:r>
              <a:rPr lang="en-US" sz="2500" strike="noStrike" u="none">
                <a:solidFill>
                  <a:srgbClr val="FFFFFF"/>
                </a:solidFill>
                <a:latin typeface="Roboto Condensed"/>
              </a:rPr>
              <a:t>Trained the model using a dataset consisting of:</a:t>
            </a:r>
          </a:p>
          <a:p>
            <a:pPr algn="l" marL="1079505" indent="-359835" lvl="2">
              <a:lnSpc>
                <a:spcPts val="3750"/>
              </a:lnSpc>
              <a:buFont typeface="Arial"/>
              <a:buChar char="⚬"/>
            </a:pPr>
            <a:r>
              <a:rPr lang="en-US" sz="2500" strike="noStrike" u="none">
                <a:solidFill>
                  <a:srgbClr val="FFFFFF"/>
                </a:solidFill>
                <a:latin typeface="Roboto Condensed"/>
              </a:rPr>
              <a:t>130 photos of my face.</a:t>
            </a:r>
          </a:p>
          <a:p>
            <a:pPr algn="l" marL="1079505" indent="-359835" lvl="2">
              <a:lnSpc>
                <a:spcPts val="3750"/>
              </a:lnSpc>
              <a:buFont typeface="Arial"/>
              <a:buChar char="⚬"/>
            </a:pPr>
            <a:r>
              <a:rPr lang="en-US" sz="2500" strike="noStrike" u="none">
                <a:solidFill>
                  <a:srgbClr val="FFFFFF"/>
                </a:solidFill>
                <a:latin typeface="Roboto Condensed"/>
              </a:rPr>
              <a:t>130 photos of other faces for contrast and generalization.</a:t>
            </a:r>
          </a:p>
          <a:p>
            <a:pPr algn="l" marL="1079505" indent="-359835" lvl="2">
              <a:lnSpc>
                <a:spcPts val="3750"/>
              </a:lnSpc>
              <a:buFont typeface="Arial"/>
              <a:buChar char="⚬"/>
            </a:pPr>
            <a:r>
              <a:rPr lang="en-US" sz="2500" strike="noStrike" u="none">
                <a:solidFill>
                  <a:srgbClr val="FFFFFF"/>
                </a:solidFill>
                <a:latin typeface="Roboto Condensed"/>
              </a:rPr>
              <a:t>Implemented data augmentation techniques to enhance model robustness.</a:t>
            </a:r>
          </a:p>
        </p:txBody>
      </p:sp>
      <p:sp>
        <p:nvSpPr>
          <p:cNvPr name="TextBox 8" id="8"/>
          <p:cNvSpPr txBox="true"/>
          <p:nvPr/>
        </p:nvSpPr>
        <p:spPr>
          <a:xfrm rot="0">
            <a:off x="5227103" y="3584659"/>
            <a:ext cx="5071588" cy="6324600"/>
          </a:xfrm>
          <a:prstGeom prst="rect">
            <a:avLst/>
          </a:prstGeom>
        </p:spPr>
        <p:txBody>
          <a:bodyPr anchor="t" rtlCol="false" tIns="0" lIns="0" bIns="0" rIns="0">
            <a:spAutoFit/>
          </a:bodyPr>
          <a:lstStyle/>
          <a:p>
            <a:pPr algn="l" marL="647700" indent="-323850" lvl="1">
              <a:lnSpc>
                <a:spcPts val="4500"/>
              </a:lnSpc>
              <a:buFont typeface="Arial"/>
              <a:buChar char="•"/>
            </a:pPr>
            <a:r>
              <a:rPr lang="en-US" sz="3000" strike="noStrike" u="none">
                <a:solidFill>
                  <a:srgbClr val="FFFFFF"/>
                </a:solidFill>
                <a:latin typeface="Roboto Condensed Bold"/>
              </a:rPr>
              <a:t>Model Inference:</a:t>
            </a:r>
          </a:p>
          <a:p>
            <a:pPr algn="l">
              <a:lnSpc>
                <a:spcPts val="4050"/>
              </a:lnSpc>
            </a:pPr>
          </a:p>
          <a:p>
            <a:pPr algn="l" marL="1079505" indent="-359835" lvl="2">
              <a:lnSpc>
                <a:spcPts val="3750"/>
              </a:lnSpc>
              <a:buFont typeface="Arial"/>
              <a:buChar char="⚬"/>
            </a:pPr>
            <a:r>
              <a:rPr lang="en-US" sz="2500" strike="noStrike" u="none">
                <a:solidFill>
                  <a:srgbClr val="FFFFFF"/>
                </a:solidFill>
                <a:latin typeface="Roboto Condensed"/>
              </a:rPr>
              <a:t>During operation, the trained CNN model performs inference on real-time video or image input.</a:t>
            </a:r>
          </a:p>
          <a:p>
            <a:pPr algn="l" marL="1079505" indent="-359835" lvl="2">
              <a:lnSpc>
                <a:spcPts val="3750"/>
              </a:lnSpc>
              <a:buFont typeface="Arial"/>
              <a:buChar char="⚬"/>
            </a:pPr>
            <a:r>
              <a:rPr lang="en-US" sz="2500" strike="noStrike" u="none">
                <a:solidFill>
                  <a:srgbClr val="FFFFFF"/>
                </a:solidFill>
                <a:latin typeface="Roboto Condensed"/>
              </a:rPr>
              <a:t>The model predicts whether a detected face matches the identities learned during training.</a:t>
            </a:r>
          </a:p>
          <a:p>
            <a:pPr algn="l" marL="1079505" indent="-359835" lvl="2">
              <a:lnSpc>
                <a:spcPts val="3750"/>
              </a:lnSpc>
              <a:buFont typeface="Arial"/>
              <a:buChar char="⚬"/>
            </a:pPr>
            <a:r>
              <a:rPr lang="en-US" sz="2500" strike="noStrike" u="none">
                <a:solidFill>
                  <a:srgbClr val="FFFFFF"/>
                </a:solidFill>
                <a:latin typeface="Roboto Condensed"/>
              </a:rPr>
              <a:t>Utilizes feature extraction and comparison techniques to achieve accurate identification.</a:t>
            </a:r>
          </a:p>
        </p:txBody>
      </p:sp>
      <p:sp>
        <p:nvSpPr>
          <p:cNvPr name="TextBox 9" id="9"/>
          <p:cNvSpPr txBox="true"/>
          <p:nvPr/>
        </p:nvSpPr>
        <p:spPr>
          <a:xfrm rot="0">
            <a:off x="12613081" y="3123928"/>
            <a:ext cx="4520059" cy="464820"/>
          </a:xfrm>
          <a:prstGeom prst="rect">
            <a:avLst/>
          </a:prstGeom>
        </p:spPr>
        <p:txBody>
          <a:bodyPr anchor="t" rtlCol="false" tIns="0" lIns="0" bIns="0" rIns="0">
            <a:spAutoFit/>
          </a:bodyPr>
          <a:lstStyle/>
          <a:p>
            <a:pPr algn="ctr">
              <a:lnSpc>
                <a:spcPts val="3779"/>
              </a:lnSpc>
              <a:spcBef>
                <a:spcPct val="0"/>
              </a:spcBef>
            </a:pPr>
            <a:r>
              <a:rPr lang="en-US" sz="2700">
                <a:solidFill>
                  <a:srgbClr val="FFFFFF"/>
                </a:solidFill>
                <a:latin typeface="Roboto Condensed Bold"/>
              </a:rPr>
              <a:t>Training the model code snippet: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400696" y="-7507212"/>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0">
            <a:off x="6812164" y="2451163"/>
            <a:ext cx="8120686" cy="5977949"/>
          </a:xfrm>
          <a:custGeom>
            <a:avLst/>
            <a:gdLst/>
            <a:ahLst/>
            <a:cxnLst/>
            <a:rect r="r" b="b" t="t" l="l"/>
            <a:pathLst>
              <a:path h="5977949" w="8120686">
                <a:moveTo>
                  <a:pt x="0" y="0"/>
                </a:moveTo>
                <a:lnTo>
                  <a:pt x="8120687" y="0"/>
                </a:lnTo>
                <a:lnTo>
                  <a:pt x="8120687" y="5977949"/>
                </a:lnTo>
                <a:lnTo>
                  <a:pt x="0" y="5977949"/>
                </a:lnTo>
                <a:lnTo>
                  <a:pt x="0" y="0"/>
                </a:lnTo>
                <a:close/>
              </a:path>
            </a:pathLst>
          </a:custGeom>
          <a:blipFill>
            <a:blip r:embed="rId6"/>
            <a:stretch>
              <a:fillRect l="0" t="0" r="0" b="-4866"/>
            </a:stretch>
          </a:blipFill>
        </p:spPr>
      </p:sp>
      <p:sp>
        <p:nvSpPr>
          <p:cNvPr name="Freeform 5" id="5"/>
          <p:cNvSpPr/>
          <p:nvPr/>
        </p:nvSpPr>
        <p:spPr>
          <a:xfrm flipH="false" flipV="false" rot="0">
            <a:off x="11118828" y="6188586"/>
            <a:ext cx="6822808" cy="3899452"/>
          </a:xfrm>
          <a:custGeom>
            <a:avLst/>
            <a:gdLst/>
            <a:ahLst/>
            <a:cxnLst/>
            <a:rect r="r" b="b" t="t" l="l"/>
            <a:pathLst>
              <a:path h="3899452" w="6822808">
                <a:moveTo>
                  <a:pt x="0" y="0"/>
                </a:moveTo>
                <a:lnTo>
                  <a:pt x="6822808" y="0"/>
                </a:lnTo>
                <a:lnTo>
                  <a:pt x="6822808" y="3899451"/>
                </a:lnTo>
                <a:lnTo>
                  <a:pt x="0" y="3899451"/>
                </a:lnTo>
                <a:lnTo>
                  <a:pt x="0" y="0"/>
                </a:lnTo>
                <a:close/>
              </a:path>
            </a:pathLst>
          </a:custGeom>
          <a:blipFill>
            <a:blip r:embed="rId7"/>
            <a:stretch>
              <a:fillRect l="-156" t="0" r="0" b="0"/>
            </a:stretch>
          </a:blipFill>
        </p:spPr>
      </p:sp>
      <p:sp>
        <p:nvSpPr>
          <p:cNvPr name="TextBox 6" id="6"/>
          <p:cNvSpPr txBox="true"/>
          <p:nvPr/>
        </p:nvSpPr>
        <p:spPr>
          <a:xfrm rot="0">
            <a:off x="7567736" y="1346898"/>
            <a:ext cx="464451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Lock/Unlock</a:t>
            </a:r>
          </a:p>
        </p:txBody>
      </p:sp>
      <p:sp>
        <p:nvSpPr>
          <p:cNvPr name="TextBox 7" id="7"/>
          <p:cNvSpPr txBox="true"/>
          <p:nvPr/>
        </p:nvSpPr>
        <p:spPr>
          <a:xfrm rot="0">
            <a:off x="7567736" y="375983"/>
            <a:ext cx="6206947"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Simulation of Door</a:t>
            </a:r>
          </a:p>
        </p:txBody>
      </p:sp>
      <p:sp>
        <p:nvSpPr>
          <p:cNvPr name="TextBox 8" id="8"/>
          <p:cNvSpPr txBox="true"/>
          <p:nvPr/>
        </p:nvSpPr>
        <p:spPr>
          <a:xfrm rot="0">
            <a:off x="168298" y="3613234"/>
            <a:ext cx="6179427" cy="2910840"/>
          </a:xfrm>
          <a:prstGeom prst="rect">
            <a:avLst/>
          </a:prstGeom>
        </p:spPr>
        <p:txBody>
          <a:bodyPr anchor="t" rtlCol="false" tIns="0" lIns="0" bIns="0" rIns="0">
            <a:spAutoFit/>
          </a:bodyPr>
          <a:lstStyle/>
          <a:p>
            <a:pPr algn="l">
              <a:lnSpc>
                <a:spcPts val="3749"/>
              </a:lnSpc>
            </a:pPr>
            <a:r>
              <a:rPr lang="en-US" sz="2499">
                <a:solidFill>
                  <a:srgbClr val="FFFFFF"/>
                </a:solidFill>
                <a:latin typeface="Roboto Condensed"/>
              </a:rPr>
              <a:t>Unlocking:</a:t>
            </a:r>
          </a:p>
          <a:p>
            <a:pPr algn="l" marL="474979" indent="-237490" lvl="1">
              <a:lnSpc>
                <a:spcPts val="3299"/>
              </a:lnSpc>
              <a:buFont typeface="Arial"/>
              <a:buChar char="•"/>
            </a:pPr>
            <a:r>
              <a:rPr lang="en-US" sz="2199">
                <a:solidFill>
                  <a:srgbClr val="FFFFFF"/>
                </a:solidFill>
                <a:latin typeface="Roboto Condensed"/>
              </a:rPr>
              <a:t>Initiates when a recognized face is detected with a prediction confidence &gt; 0.5.</a:t>
            </a:r>
          </a:p>
          <a:p>
            <a:pPr algn="l" marL="474979" indent="-237490" lvl="1">
              <a:lnSpc>
                <a:spcPts val="3299"/>
              </a:lnSpc>
              <a:buFont typeface="Arial"/>
              <a:buChar char="•"/>
            </a:pPr>
            <a:r>
              <a:rPr lang="en-US" sz="2199">
                <a:solidFill>
                  <a:srgbClr val="FFFFFF"/>
                </a:solidFill>
                <a:latin typeface="Roboto Condensed"/>
              </a:rPr>
              <a:t>Confirms identity based on stored facial features from the trained model.</a:t>
            </a:r>
          </a:p>
          <a:p>
            <a:pPr algn="l" marL="474979" indent="-237490" lvl="1">
              <a:lnSpc>
                <a:spcPts val="3299"/>
              </a:lnSpc>
              <a:buFont typeface="Arial"/>
              <a:buChar char="•"/>
            </a:pPr>
            <a:r>
              <a:rPr lang="en-US" sz="2199">
                <a:solidFill>
                  <a:srgbClr val="FFFFFF"/>
                </a:solidFill>
                <a:latin typeface="Roboto Condensed"/>
              </a:rPr>
              <a:t>Triggers the unlocking mechanism securely and promptly upon positive recognition.</a:t>
            </a:r>
          </a:p>
        </p:txBody>
      </p:sp>
      <p:sp>
        <p:nvSpPr>
          <p:cNvPr name="TextBox 9" id="9"/>
          <p:cNvSpPr txBox="true"/>
          <p:nvPr/>
        </p:nvSpPr>
        <p:spPr>
          <a:xfrm rot="0">
            <a:off x="185512" y="7066413"/>
            <a:ext cx="6162213" cy="2910840"/>
          </a:xfrm>
          <a:prstGeom prst="rect">
            <a:avLst/>
          </a:prstGeom>
        </p:spPr>
        <p:txBody>
          <a:bodyPr anchor="t" rtlCol="false" tIns="0" lIns="0" bIns="0" rIns="0">
            <a:spAutoFit/>
          </a:bodyPr>
          <a:lstStyle/>
          <a:p>
            <a:pPr algn="l">
              <a:lnSpc>
                <a:spcPts val="3749"/>
              </a:lnSpc>
              <a:spcBef>
                <a:spcPct val="0"/>
              </a:spcBef>
            </a:pPr>
            <a:r>
              <a:rPr lang="en-US" sz="2499" strike="noStrike" u="none">
                <a:solidFill>
                  <a:srgbClr val="FFFFFF"/>
                </a:solidFill>
                <a:latin typeface="Roboto Condensed"/>
              </a:rPr>
              <a:t>Locking:</a:t>
            </a:r>
          </a:p>
          <a:p>
            <a:pPr algn="l" marL="474979" indent="-237490" lvl="1">
              <a:lnSpc>
                <a:spcPts val="3299"/>
              </a:lnSpc>
              <a:spcBef>
                <a:spcPct val="0"/>
              </a:spcBef>
              <a:buFont typeface="Arial"/>
              <a:buChar char="•"/>
            </a:pPr>
            <a:r>
              <a:rPr lang="en-US" sz="2199" strike="noStrike" u="none">
                <a:solidFill>
                  <a:srgbClr val="FFFFFF"/>
                </a:solidFill>
                <a:latin typeface="Roboto Condensed"/>
              </a:rPr>
              <a:t>Activates when no recognized face is detected or the prediction confidence &lt;= 0.5.</a:t>
            </a:r>
          </a:p>
          <a:p>
            <a:pPr algn="l" marL="474979" indent="-237490" lvl="1">
              <a:lnSpc>
                <a:spcPts val="3299"/>
              </a:lnSpc>
              <a:spcBef>
                <a:spcPct val="0"/>
              </a:spcBef>
              <a:buFont typeface="Arial"/>
              <a:buChar char="•"/>
            </a:pPr>
            <a:r>
              <a:rPr lang="en-US" sz="2199" strike="noStrike" u="none">
                <a:solidFill>
                  <a:srgbClr val="FFFFFF"/>
                </a:solidFill>
                <a:latin typeface="Roboto Condensed"/>
              </a:rPr>
              <a:t>Ensures the door remains securely locked to prevent unauthorized access.</a:t>
            </a:r>
          </a:p>
          <a:p>
            <a:pPr algn="l" marL="474979" indent="-237490" lvl="1">
              <a:lnSpc>
                <a:spcPts val="3299"/>
              </a:lnSpc>
              <a:spcBef>
                <a:spcPct val="0"/>
              </a:spcBef>
              <a:buFont typeface="Arial"/>
              <a:buChar char="•"/>
            </a:pPr>
            <a:r>
              <a:rPr lang="en-US" sz="2199" strike="noStrike" u="none">
                <a:solidFill>
                  <a:srgbClr val="FFFFFF"/>
                </a:solidFill>
                <a:latin typeface="Roboto Condensed"/>
              </a:rPr>
              <a:t>Maintains security by responding effectively to non-recognized or unidentifiable faces.</a:t>
            </a:r>
          </a:p>
        </p:txBody>
      </p:sp>
      <p:sp>
        <p:nvSpPr>
          <p:cNvPr name="TextBox 10" id="10"/>
          <p:cNvSpPr txBox="true"/>
          <p:nvPr/>
        </p:nvSpPr>
        <p:spPr>
          <a:xfrm rot="0">
            <a:off x="438165" y="2876278"/>
            <a:ext cx="2819846" cy="53340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Roboto Condensed Bold"/>
              </a:rPr>
              <a:t>System Operation: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228041" y="4488900"/>
            <a:ext cx="7705519" cy="5124170"/>
          </a:xfrm>
          <a:custGeom>
            <a:avLst/>
            <a:gdLst/>
            <a:ahLst/>
            <a:cxnLst/>
            <a:rect r="r" b="b" t="t" l="l"/>
            <a:pathLst>
              <a:path h="5124170" w="7705519">
                <a:moveTo>
                  <a:pt x="0" y="0"/>
                </a:moveTo>
                <a:lnTo>
                  <a:pt x="7705519" y="0"/>
                </a:lnTo>
                <a:lnTo>
                  <a:pt x="7705519" y="5124170"/>
                </a:lnTo>
                <a:lnTo>
                  <a:pt x="0" y="5124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8041" y="3117097"/>
            <a:ext cx="7705519" cy="2552453"/>
          </a:xfrm>
          <a:custGeom>
            <a:avLst/>
            <a:gdLst/>
            <a:ahLst/>
            <a:cxnLst/>
            <a:rect r="r" b="b" t="t" l="l"/>
            <a:pathLst>
              <a:path h="2552453" w="7705519">
                <a:moveTo>
                  <a:pt x="0" y="0"/>
                </a:moveTo>
                <a:lnTo>
                  <a:pt x="7705519" y="0"/>
                </a:lnTo>
                <a:lnTo>
                  <a:pt x="7705519" y="2552453"/>
                </a:lnTo>
                <a:lnTo>
                  <a:pt x="0" y="2552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259482" y="3117097"/>
            <a:ext cx="7705519" cy="2552453"/>
          </a:xfrm>
          <a:custGeom>
            <a:avLst/>
            <a:gdLst/>
            <a:ahLst/>
            <a:cxnLst/>
            <a:rect r="r" b="b" t="t" l="l"/>
            <a:pathLst>
              <a:path h="2552453" w="7705519">
                <a:moveTo>
                  <a:pt x="0" y="0"/>
                </a:moveTo>
                <a:lnTo>
                  <a:pt x="7705519" y="0"/>
                </a:lnTo>
                <a:lnTo>
                  <a:pt x="7705519" y="2552453"/>
                </a:lnTo>
                <a:lnTo>
                  <a:pt x="0" y="2552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1359404" y="-3803353"/>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8">
              <a:extLst>
                <a:ext uri="{96DAC541-7B7A-43D3-8B79-37D633B846F1}">
                  <asvg:svgBlip xmlns:asvg="http://schemas.microsoft.com/office/drawing/2016/SVG/main" r:embed="rId9"/>
                </a:ext>
              </a:extLst>
            </a:blip>
            <a:stretch>
              <a:fillRect l="0" t="-40468" r="0" b="0"/>
            </a:stretch>
          </a:blipFill>
        </p:spPr>
      </p:sp>
      <p:sp>
        <p:nvSpPr>
          <p:cNvPr name="Freeform 7" id="7"/>
          <p:cNvSpPr/>
          <p:nvPr/>
        </p:nvSpPr>
        <p:spPr>
          <a:xfrm flipH="false" flipV="true" rot="-5400000">
            <a:off x="-258322" y="-3803353"/>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8">
              <a:extLst>
                <a:ext uri="{96DAC541-7B7A-43D3-8B79-37D633B846F1}">
                  <asvg:svgBlip xmlns:asvg="http://schemas.microsoft.com/office/drawing/2016/SVG/main" r:embed="rId9"/>
                </a:ext>
              </a:extLst>
            </a:blip>
            <a:stretch>
              <a:fillRect l="0" t="-40468" r="0" b="0"/>
            </a:stretch>
          </a:blipFill>
        </p:spPr>
      </p:sp>
      <p:sp>
        <p:nvSpPr>
          <p:cNvPr name="Freeform 8" id="8"/>
          <p:cNvSpPr/>
          <p:nvPr/>
        </p:nvSpPr>
        <p:spPr>
          <a:xfrm flipH="false" flipV="false" rot="0">
            <a:off x="949253" y="4933708"/>
            <a:ext cx="8310229" cy="4324592"/>
          </a:xfrm>
          <a:custGeom>
            <a:avLst/>
            <a:gdLst/>
            <a:ahLst/>
            <a:cxnLst/>
            <a:rect r="r" b="b" t="t" l="l"/>
            <a:pathLst>
              <a:path h="4324592" w="8310229">
                <a:moveTo>
                  <a:pt x="0" y="0"/>
                </a:moveTo>
                <a:lnTo>
                  <a:pt x="8310229" y="0"/>
                </a:lnTo>
                <a:lnTo>
                  <a:pt x="8310229" y="4324592"/>
                </a:lnTo>
                <a:lnTo>
                  <a:pt x="0" y="4324592"/>
                </a:lnTo>
                <a:lnTo>
                  <a:pt x="0" y="0"/>
                </a:lnTo>
                <a:close/>
              </a:path>
            </a:pathLst>
          </a:custGeom>
          <a:blipFill>
            <a:blip r:embed="rId10"/>
            <a:stretch>
              <a:fillRect l="0" t="0" r="0" b="0"/>
            </a:stretch>
          </a:blipFill>
        </p:spPr>
      </p:sp>
      <p:sp>
        <p:nvSpPr>
          <p:cNvPr name="Freeform 9" id="9"/>
          <p:cNvSpPr/>
          <p:nvPr/>
        </p:nvSpPr>
        <p:spPr>
          <a:xfrm flipH="false" flipV="false" rot="0">
            <a:off x="9259482" y="4933708"/>
            <a:ext cx="8011933" cy="4324592"/>
          </a:xfrm>
          <a:custGeom>
            <a:avLst/>
            <a:gdLst/>
            <a:ahLst/>
            <a:cxnLst/>
            <a:rect r="r" b="b" t="t" l="l"/>
            <a:pathLst>
              <a:path h="4324592" w="8011933">
                <a:moveTo>
                  <a:pt x="0" y="0"/>
                </a:moveTo>
                <a:lnTo>
                  <a:pt x="8011933" y="0"/>
                </a:lnTo>
                <a:lnTo>
                  <a:pt x="8011933" y="4324592"/>
                </a:lnTo>
                <a:lnTo>
                  <a:pt x="0" y="4324592"/>
                </a:lnTo>
                <a:lnTo>
                  <a:pt x="0" y="0"/>
                </a:lnTo>
                <a:close/>
              </a:path>
            </a:pathLst>
          </a:custGeom>
          <a:blipFill>
            <a:blip r:embed="rId11"/>
            <a:stretch>
              <a:fillRect l="0" t="0" r="0" b="0"/>
            </a:stretch>
          </a:blipFill>
        </p:spPr>
      </p:sp>
      <p:sp>
        <p:nvSpPr>
          <p:cNvPr name="TextBox 10" id="10"/>
          <p:cNvSpPr txBox="true"/>
          <p:nvPr/>
        </p:nvSpPr>
        <p:spPr>
          <a:xfrm rot="0">
            <a:off x="7514465" y="1279407"/>
            <a:ext cx="3106745"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RESULTS</a:t>
            </a:r>
          </a:p>
        </p:txBody>
      </p:sp>
      <p:sp>
        <p:nvSpPr>
          <p:cNvPr name="TextBox 11" id="11"/>
          <p:cNvSpPr txBox="true"/>
          <p:nvPr/>
        </p:nvSpPr>
        <p:spPr>
          <a:xfrm rot="0">
            <a:off x="1352764" y="3234944"/>
            <a:ext cx="7456072" cy="1600199"/>
          </a:xfrm>
          <a:prstGeom prst="rect">
            <a:avLst/>
          </a:prstGeom>
        </p:spPr>
        <p:txBody>
          <a:bodyPr anchor="t" rtlCol="false" tIns="0" lIns="0" bIns="0" rIns="0">
            <a:spAutoFit/>
          </a:bodyPr>
          <a:lstStyle/>
          <a:p>
            <a:pPr algn="ctr">
              <a:lnSpc>
                <a:spcPts val="4200"/>
              </a:lnSpc>
            </a:pPr>
            <a:r>
              <a:rPr lang="en-US" sz="3000">
                <a:solidFill>
                  <a:srgbClr val="04314C"/>
                </a:solidFill>
                <a:latin typeface="Roboto Condensed Bold"/>
              </a:rPr>
              <a:t>THE SYSTEM SUCCESSFULLY RECOGNIZED MY FACE IN REAL-TIME AND SIMULATED THE DOOR UNLOCKING PROCESS</a:t>
            </a:r>
          </a:p>
        </p:txBody>
      </p:sp>
      <p:sp>
        <p:nvSpPr>
          <p:cNvPr name="TextBox 12" id="12"/>
          <p:cNvSpPr txBox="true"/>
          <p:nvPr/>
        </p:nvSpPr>
        <p:spPr>
          <a:xfrm rot="0">
            <a:off x="9508518" y="3234944"/>
            <a:ext cx="7207448" cy="1600199"/>
          </a:xfrm>
          <a:prstGeom prst="rect">
            <a:avLst/>
          </a:prstGeom>
        </p:spPr>
        <p:txBody>
          <a:bodyPr anchor="t" rtlCol="false" tIns="0" lIns="0" bIns="0" rIns="0">
            <a:spAutoFit/>
          </a:bodyPr>
          <a:lstStyle/>
          <a:p>
            <a:pPr algn="ctr">
              <a:lnSpc>
                <a:spcPts val="4200"/>
              </a:lnSpc>
            </a:pPr>
            <a:r>
              <a:rPr lang="en-US" sz="3000">
                <a:solidFill>
                  <a:srgbClr val="04314C"/>
                </a:solidFill>
                <a:latin typeface="Roboto Condensed Bold"/>
              </a:rPr>
              <a:t>WHEN AN UNRECOGNIZED FACE WAS DETECTED, THE SYSTEM SIMULATED THE DOOR REMAINING LOCKED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8492" t="0" r="-38492" b="0"/>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94792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Discussion</a:t>
            </a:r>
          </a:p>
        </p:txBody>
      </p:sp>
      <p:sp>
        <p:nvSpPr>
          <p:cNvPr name="TextBox 9" id="9"/>
          <p:cNvSpPr txBox="true"/>
          <p:nvPr/>
        </p:nvSpPr>
        <p:spPr>
          <a:xfrm rot="0">
            <a:off x="8589821" y="2966085"/>
            <a:ext cx="9205875" cy="6292215"/>
          </a:xfrm>
          <a:prstGeom prst="rect">
            <a:avLst/>
          </a:prstGeom>
        </p:spPr>
        <p:txBody>
          <a:bodyPr anchor="t" rtlCol="false" tIns="0" lIns="0" bIns="0" rIns="0">
            <a:spAutoFit/>
          </a:bodyPr>
          <a:lstStyle/>
          <a:p>
            <a:pPr algn="l">
              <a:lnSpc>
                <a:spcPts val="3899"/>
              </a:lnSpc>
            </a:pPr>
            <a:r>
              <a:rPr lang="en-US" sz="2599">
                <a:solidFill>
                  <a:srgbClr val="FFFFFF"/>
                </a:solidFill>
                <a:latin typeface="Roboto Condensed"/>
              </a:rPr>
              <a:t>Facial recognition technology for door lock systems has been effectively demonstrated through our simulation, showcasing its potential feasibility and utility. The system successfully recognized authorized faces in real-time, illustrating its application in enhancing security and user convenience. </a:t>
            </a:r>
          </a:p>
          <a:p>
            <a:pPr algn="l">
              <a:lnSpc>
                <a:spcPts val="3899"/>
              </a:lnSpc>
            </a:pPr>
          </a:p>
          <a:p>
            <a:pPr algn="l">
              <a:lnSpc>
                <a:spcPts val="3899"/>
              </a:lnSpc>
            </a:pPr>
            <a:r>
              <a:rPr lang="en-US" sz="2599">
                <a:solidFill>
                  <a:srgbClr val="FFFFFF"/>
                </a:solidFill>
                <a:latin typeface="Roboto Condensed"/>
              </a:rPr>
              <a:t>However, challenges such as varying lighting conditions pose significant considerations for real-world deployment. Future iterations will focus on optimizing the model to handle these conditions seamlessly, ensuring reliable performance across different environments. This discussion underscores the transformative impact of facial recognition in modern security systems, highlighting both its strengths and the necessary steps for refinement.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33033"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97385" y="6359832"/>
            <a:ext cx="921777" cy="92177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463257" y="6359832"/>
            <a:ext cx="921777" cy="9217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650932" y="6359832"/>
            <a:ext cx="921777" cy="9217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894775" y="895350"/>
            <a:ext cx="9468907"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FYP 2 and Improvements</a:t>
            </a:r>
          </a:p>
        </p:txBody>
      </p:sp>
      <p:sp>
        <p:nvSpPr>
          <p:cNvPr name="TextBox 14" id="14"/>
          <p:cNvSpPr txBox="true"/>
          <p:nvPr/>
        </p:nvSpPr>
        <p:spPr>
          <a:xfrm rot="0">
            <a:off x="2642852" y="6214296"/>
            <a:ext cx="3734680" cy="1066800"/>
          </a:xfrm>
          <a:prstGeom prst="rect">
            <a:avLst/>
          </a:prstGeom>
        </p:spPr>
        <p:txBody>
          <a:bodyPr anchor="t" rtlCol="false" tIns="0" lIns="0" bIns="0" rIns="0">
            <a:spAutoFit/>
          </a:bodyPr>
          <a:lstStyle/>
          <a:p>
            <a:pPr algn="l">
              <a:lnSpc>
                <a:spcPts val="4200"/>
              </a:lnSpc>
            </a:pPr>
            <a:r>
              <a:rPr lang="en-US" sz="3000">
                <a:solidFill>
                  <a:srgbClr val="B6E4FD"/>
                </a:solidFill>
                <a:latin typeface="Roboto Condensed"/>
              </a:rPr>
              <a:t>ENHANCE FACIAL RECOGNITION MODEL</a:t>
            </a:r>
          </a:p>
        </p:txBody>
      </p:sp>
      <p:sp>
        <p:nvSpPr>
          <p:cNvPr name="TextBox 15" id="15"/>
          <p:cNvSpPr txBox="true"/>
          <p:nvPr/>
        </p:nvSpPr>
        <p:spPr>
          <a:xfrm rot="0">
            <a:off x="7685049" y="6214296"/>
            <a:ext cx="3842709" cy="1066800"/>
          </a:xfrm>
          <a:prstGeom prst="rect">
            <a:avLst/>
          </a:prstGeom>
        </p:spPr>
        <p:txBody>
          <a:bodyPr anchor="t" rtlCol="false" tIns="0" lIns="0" bIns="0" rIns="0">
            <a:spAutoFit/>
          </a:bodyPr>
          <a:lstStyle/>
          <a:p>
            <a:pPr algn="l">
              <a:lnSpc>
                <a:spcPts val="4200"/>
              </a:lnSpc>
            </a:pPr>
            <a:r>
              <a:rPr lang="en-US" sz="3000">
                <a:solidFill>
                  <a:srgbClr val="B6E4FD"/>
                </a:solidFill>
                <a:latin typeface="Roboto Condensed"/>
              </a:rPr>
              <a:t>OPERATIONAL OPTIMIZATION</a:t>
            </a:r>
          </a:p>
        </p:txBody>
      </p:sp>
      <p:sp>
        <p:nvSpPr>
          <p:cNvPr name="TextBox 16" id="16"/>
          <p:cNvSpPr txBox="true"/>
          <p:nvPr/>
        </p:nvSpPr>
        <p:spPr>
          <a:xfrm rot="0">
            <a:off x="12838037" y="6214296"/>
            <a:ext cx="4132890" cy="1066800"/>
          </a:xfrm>
          <a:prstGeom prst="rect">
            <a:avLst/>
          </a:prstGeom>
        </p:spPr>
        <p:txBody>
          <a:bodyPr anchor="t" rtlCol="false" tIns="0" lIns="0" bIns="0" rIns="0">
            <a:spAutoFit/>
          </a:bodyPr>
          <a:lstStyle/>
          <a:p>
            <a:pPr algn="l">
              <a:lnSpc>
                <a:spcPts val="4200"/>
              </a:lnSpc>
            </a:pPr>
            <a:r>
              <a:rPr lang="en-US" sz="3000">
                <a:solidFill>
                  <a:srgbClr val="B6E4FD"/>
                </a:solidFill>
                <a:latin typeface="Roboto Condensed"/>
              </a:rPr>
              <a:t>SECURITY ENHANCEMENTS</a:t>
            </a:r>
          </a:p>
        </p:txBody>
      </p:sp>
      <p:sp>
        <p:nvSpPr>
          <p:cNvPr name="TextBox 17" id="17"/>
          <p:cNvSpPr txBox="true"/>
          <p:nvPr/>
        </p:nvSpPr>
        <p:spPr>
          <a:xfrm rot="0">
            <a:off x="1236111" y="6442896"/>
            <a:ext cx="1244325" cy="67945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01</a:t>
            </a:r>
          </a:p>
        </p:txBody>
      </p:sp>
      <p:sp>
        <p:nvSpPr>
          <p:cNvPr name="TextBox 18" id="18"/>
          <p:cNvSpPr txBox="true"/>
          <p:nvPr/>
        </p:nvSpPr>
        <p:spPr>
          <a:xfrm rot="0">
            <a:off x="6301983" y="6442896"/>
            <a:ext cx="1244325" cy="67945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02</a:t>
            </a:r>
          </a:p>
        </p:txBody>
      </p:sp>
      <p:sp>
        <p:nvSpPr>
          <p:cNvPr name="TextBox 19" id="19"/>
          <p:cNvSpPr txBox="true"/>
          <p:nvPr/>
        </p:nvSpPr>
        <p:spPr>
          <a:xfrm rot="0">
            <a:off x="11489658" y="6442896"/>
            <a:ext cx="1244325" cy="67945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03</a:t>
            </a:r>
          </a:p>
        </p:txBody>
      </p:sp>
      <p:sp>
        <p:nvSpPr>
          <p:cNvPr name="TextBox 20" id="20"/>
          <p:cNvSpPr txBox="true"/>
          <p:nvPr/>
        </p:nvSpPr>
        <p:spPr>
          <a:xfrm rot="0">
            <a:off x="1028700" y="2713886"/>
            <a:ext cx="15585642" cy="2133600"/>
          </a:xfrm>
          <a:prstGeom prst="rect">
            <a:avLst/>
          </a:prstGeom>
        </p:spPr>
        <p:txBody>
          <a:bodyPr anchor="t" rtlCol="false" tIns="0" lIns="0" bIns="0" rIns="0">
            <a:spAutoFit/>
          </a:bodyPr>
          <a:lstStyle/>
          <a:p>
            <a:pPr algn="ctr">
              <a:lnSpc>
                <a:spcPts val="4200"/>
              </a:lnSpc>
            </a:pPr>
            <a:r>
              <a:rPr lang="en-US" sz="3000">
                <a:solidFill>
                  <a:srgbClr val="FFFFFF"/>
                </a:solidFill>
                <a:latin typeface="Roboto Condensed"/>
              </a:rPr>
              <a:t>In FYP 2 , Implementation of the complete system with the current hardware setup on Raspberry Pi. This includes integrating the camera, relay module, and lock mechanism to enable real-world functionality. Extensive testing will be conducted to validate system performance and reliability under different scenarios.</a:t>
            </a:r>
          </a:p>
        </p:txBody>
      </p:sp>
      <p:sp>
        <p:nvSpPr>
          <p:cNvPr name="TextBox 21" id="21"/>
          <p:cNvSpPr txBox="true"/>
          <p:nvPr/>
        </p:nvSpPr>
        <p:spPr>
          <a:xfrm rot="0">
            <a:off x="2362785" y="7472110"/>
            <a:ext cx="4294815" cy="1986280"/>
          </a:xfrm>
          <a:prstGeom prst="rect">
            <a:avLst/>
          </a:prstGeom>
        </p:spPr>
        <p:txBody>
          <a:bodyPr anchor="t" rtlCol="false" tIns="0" lIns="0" bIns="0" rIns="0">
            <a:spAutoFit/>
          </a:bodyPr>
          <a:lstStyle/>
          <a:p>
            <a:pPr algn="l">
              <a:lnSpc>
                <a:spcPts val="3920"/>
              </a:lnSpc>
            </a:pPr>
            <a:r>
              <a:rPr lang="en-US" sz="2800">
                <a:solidFill>
                  <a:srgbClr val="FFFFFF"/>
                </a:solidFill>
                <a:latin typeface="Roboto Condensed"/>
              </a:rPr>
              <a:t>Improve accuracy and robustness through additional training data and fine-tuning parameters.</a:t>
            </a:r>
          </a:p>
        </p:txBody>
      </p:sp>
      <p:sp>
        <p:nvSpPr>
          <p:cNvPr name="TextBox 22" id="22"/>
          <p:cNvSpPr txBox="true"/>
          <p:nvPr/>
        </p:nvSpPr>
        <p:spPr>
          <a:xfrm rot="0">
            <a:off x="7685049" y="7472110"/>
            <a:ext cx="4294815" cy="1986280"/>
          </a:xfrm>
          <a:prstGeom prst="rect">
            <a:avLst/>
          </a:prstGeom>
        </p:spPr>
        <p:txBody>
          <a:bodyPr anchor="t" rtlCol="false" tIns="0" lIns="0" bIns="0" rIns="0">
            <a:spAutoFit/>
          </a:bodyPr>
          <a:lstStyle/>
          <a:p>
            <a:pPr algn="l">
              <a:lnSpc>
                <a:spcPts val="3920"/>
              </a:lnSpc>
            </a:pPr>
            <a:r>
              <a:rPr lang="en-US" sz="2800">
                <a:solidFill>
                  <a:srgbClr val="FFFFFF"/>
                </a:solidFill>
                <a:latin typeface="Roboto Condensed"/>
              </a:rPr>
              <a:t>Fine-tune the system to maximize performance with the existing Raspberry Pi camera setup</a:t>
            </a:r>
          </a:p>
        </p:txBody>
      </p:sp>
      <p:sp>
        <p:nvSpPr>
          <p:cNvPr name="TextBox 23" id="23"/>
          <p:cNvSpPr txBox="true"/>
          <p:nvPr/>
        </p:nvSpPr>
        <p:spPr>
          <a:xfrm rot="0">
            <a:off x="12757074" y="7472110"/>
            <a:ext cx="4294815" cy="1986280"/>
          </a:xfrm>
          <a:prstGeom prst="rect">
            <a:avLst/>
          </a:prstGeom>
        </p:spPr>
        <p:txBody>
          <a:bodyPr anchor="t" rtlCol="false" tIns="0" lIns="0" bIns="0" rIns="0">
            <a:spAutoFit/>
          </a:bodyPr>
          <a:lstStyle/>
          <a:p>
            <a:pPr algn="l">
              <a:lnSpc>
                <a:spcPts val="3920"/>
              </a:lnSpc>
            </a:pPr>
            <a:r>
              <a:rPr lang="en-US" sz="2800">
                <a:solidFill>
                  <a:srgbClr val="FFFFFF"/>
                </a:solidFill>
                <a:latin typeface="Roboto Condensed"/>
              </a:rPr>
              <a:t> Integrate multi-factor authentication to bolster security measures and ensure robust access control</a:t>
            </a:r>
          </a:p>
        </p:txBody>
      </p:sp>
      <p:sp>
        <p:nvSpPr>
          <p:cNvPr name="TextBox 24" id="24"/>
          <p:cNvSpPr txBox="true"/>
          <p:nvPr/>
        </p:nvSpPr>
        <p:spPr>
          <a:xfrm rot="0">
            <a:off x="1507878" y="5067300"/>
            <a:ext cx="2914650" cy="679450"/>
          </a:xfrm>
          <a:prstGeom prst="rect">
            <a:avLst/>
          </a:prstGeom>
        </p:spPr>
        <p:txBody>
          <a:bodyPr anchor="t" rtlCol="false" tIns="0" lIns="0" bIns="0" rIns="0">
            <a:spAutoFit/>
          </a:bodyPr>
          <a:lstStyle/>
          <a:p>
            <a:pPr algn="l" marL="0" indent="0" lvl="0">
              <a:lnSpc>
                <a:spcPts val="5599"/>
              </a:lnSpc>
              <a:spcBef>
                <a:spcPct val="0"/>
              </a:spcBef>
            </a:pPr>
            <a:r>
              <a:rPr lang="en-US" sz="3999" strike="noStrike" u="none">
                <a:solidFill>
                  <a:srgbClr val="509FCB"/>
                </a:solidFill>
                <a:latin typeface="Roboto Condensed Bold"/>
              </a:rPr>
              <a:t>Improvements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657162" y="-4058662"/>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03574">
            <a:off x="-3009583" y="4548552"/>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3506033">
            <a:off x="14234868" y="4995907"/>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TextBox 5" id="5"/>
          <p:cNvSpPr txBox="true"/>
          <p:nvPr/>
        </p:nvSpPr>
        <p:spPr>
          <a:xfrm rot="0">
            <a:off x="1554750" y="199629"/>
            <a:ext cx="3387915"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Table Of</a:t>
            </a:r>
          </a:p>
        </p:txBody>
      </p:sp>
      <p:sp>
        <p:nvSpPr>
          <p:cNvPr name="TextBox 6" id="6"/>
          <p:cNvSpPr txBox="true"/>
          <p:nvPr/>
        </p:nvSpPr>
        <p:spPr>
          <a:xfrm rot="0">
            <a:off x="1554750" y="1457008"/>
            <a:ext cx="5222473" cy="8797290"/>
          </a:xfrm>
          <a:prstGeom prst="rect">
            <a:avLst/>
          </a:prstGeom>
        </p:spPr>
        <p:txBody>
          <a:bodyPr anchor="t" rtlCol="false" tIns="0" lIns="0" bIns="0" rIns="0">
            <a:spAutoFit/>
          </a:bodyPr>
          <a:lstStyle/>
          <a:p>
            <a:pPr algn="l">
              <a:lnSpc>
                <a:spcPts val="3359"/>
              </a:lnSpc>
            </a:pPr>
            <a:r>
              <a:rPr lang="en-US" sz="2399">
                <a:solidFill>
                  <a:srgbClr val="B6E4FD"/>
                </a:solidFill>
                <a:latin typeface="Roboto Condensed"/>
              </a:rPr>
              <a:t>01. Introduction</a:t>
            </a:r>
          </a:p>
          <a:p>
            <a:pPr algn="l">
              <a:lnSpc>
                <a:spcPts val="3359"/>
              </a:lnSpc>
            </a:pPr>
            <a:r>
              <a:rPr lang="en-US" sz="2399">
                <a:solidFill>
                  <a:srgbClr val="B6E4FD"/>
                </a:solidFill>
                <a:latin typeface="Roboto Condensed"/>
              </a:rPr>
              <a:t>02. Problem Statement</a:t>
            </a:r>
          </a:p>
          <a:p>
            <a:pPr algn="l">
              <a:lnSpc>
                <a:spcPts val="3359"/>
              </a:lnSpc>
            </a:pPr>
            <a:r>
              <a:rPr lang="en-US" sz="2399">
                <a:solidFill>
                  <a:srgbClr val="B6E4FD"/>
                </a:solidFill>
                <a:latin typeface="Roboto Condensed"/>
              </a:rPr>
              <a:t>03. Why This Project?</a:t>
            </a:r>
          </a:p>
          <a:p>
            <a:pPr algn="l">
              <a:lnSpc>
                <a:spcPts val="3359"/>
              </a:lnSpc>
            </a:pPr>
            <a:r>
              <a:rPr lang="en-US" sz="2399">
                <a:solidFill>
                  <a:srgbClr val="B6E4FD"/>
                </a:solidFill>
                <a:latin typeface="Roboto Condensed"/>
              </a:rPr>
              <a:t>04. Literature Review</a:t>
            </a:r>
          </a:p>
          <a:p>
            <a:pPr algn="l">
              <a:lnSpc>
                <a:spcPts val="3359"/>
              </a:lnSpc>
            </a:pPr>
            <a:r>
              <a:rPr lang="en-US" sz="2399">
                <a:solidFill>
                  <a:srgbClr val="B6E4FD"/>
                </a:solidFill>
                <a:latin typeface="Roboto Condensed"/>
              </a:rPr>
              <a:t>05. Project Concept</a:t>
            </a:r>
          </a:p>
          <a:p>
            <a:pPr algn="l">
              <a:lnSpc>
                <a:spcPts val="3359"/>
              </a:lnSpc>
            </a:pPr>
            <a:r>
              <a:rPr lang="en-US" sz="2399">
                <a:solidFill>
                  <a:srgbClr val="B6E4FD"/>
                </a:solidFill>
                <a:latin typeface="Roboto Condensed"/>
              </a:rPr>
              <a:t>06. Techniques and Methods Utilized</a:t>
            </a:r>
          </a:p>
          <a:p>
            <a:pPr algn="l">
              <a:lnSpc>
                <a:spcPts val="3359"/>
              </a:lnSpc>
            </a:pPr>
            <a:r>
              <a:rPr lang="en-US" sz="2399">
                <a:solidFill>
                  <a:srgbClr val="B6E4FD"/>
                </a:solidFill>
                <a:latin typeface="Roboto Condensed"/>
              </a:rPr>
              <a:t>07. Libraries and Tools Used</a:t>
            </a:r>
          </a:p>
          <a:p>
            <a:pPr algn="l">
              <a:lnSpc>
                <a:spcPts val="3359"/>
              </a:lnSpc>
            </a:pPr>
            <a:r>
              <a:rPr lang="en-US" sz="2399">
                <a:solidFill>
                  <a:srgbClr val="B6E4FD"/>
                </a:solidFill>
                <a:latin typeface="Roboto Condensed"/>
              </a:rPr>
              <a:t>08. Execution Details</a:t>
            </a:r>
          </a:p>
          <a:p>
            <a:pPr algn="l">
              <a:lnSpc>
                <a:spcPts val="3359"/>
              </a:lnSpc>
            </a:pPr>
            <a:r>
              <a:rPr lang="en-US" sz="2399">
                <a:solidFill>
                  <a:srgbClr val="B6E4FD"/>
                </a:solidFill>
                <a:latin typeface="Roboto Condensed"/>
              </a:rPr>
              <a:t>09. Model Training and Inference</a:t>
            </a:r>
          </a:p>
          <a:p>
            <a:pPr algn="l">
              <a:lnSpc>
                <a:spcPts val="3359"/>
              </a:lnSpc>
            </a:pPr>
            <a:r>
              <a:rPr lang="en-US" sz="2399">
                <a:solidFill>
                  <a:srgbClr val="B6E4FD"/>
                </a:solidFill>
                <a:latin typeface="Roboto Condensed"/>
              </a:rPr>
              <a:t>10. Simulation of Door Lock/Unlock</a:t>
            </a:r>
          </a:p>
          <a:p>
            <a:pPr algn="l">
              <a:lnSpc>
                <a:spcPts val="3359"/>
              </a:lnSpc>
            </a:pPr>
            <a:r>
              <a:rPr lang="en-US" sz="2399">
                <a:solidFill>
                  <a:srgbClr val="B6E4FD"/>
                </a:solidFill>
                <a:latin typeface="Roboto Condensed"/>
              </a:rPr>
              <a:t>11. Results</a:t>
            </a:r>
          </a:p>
          <a:p>
            <a:pPr algn="l">
              <a:lnSpc>
                <a:spcPts val="3359"/>
              </a:lnSpc>
            </a:pPr>
            <a:r>
              <a:rPr lang="en-US" sz="2399">
                <a:solidFill>
                  <a:srgbClr val="B6E4FD"/>
                </a:solidFill>
                <a:latin typeface="Roboto Condensed"/>
              </a:rPr>
              <a:t>12. Discussion</a:t>
            </a:r>
          </a:p>
          <a:p>
            <a:pPr algn="l">
              <a:lnSpc>
                <a:spcPts val="3359"/>
              </a:lnSpc>
            </a:pPr>
            <a:r>
              <a:rPr lang="en-US" sz="2399">
                <a:solidFill>
                  <a:srgbClr val="B6E4FD"/>
                </a:solidFill>
                <a:latin typeface="Roboto Condensed"/>
              </a:rPr>
              <a:t>13. FYP 2 and Improvements</a:t>
            </a:r>
          </a:p>
          <a:p>
            <a:pPr algn="l">
              <a:lnSpc>
                <a:spcPts val="3359"/>
              </a:lnSpc>
            </a:pPr>
            <a:r>
              <a:rPr lang="en-US" sz="2399">
                <a:solidFill>
                  <a:srgbClr val="B6E4FD"/>
                </a:solidFill>
                <a:latin typeface="Roboto Condensed"/>
              </a:rPr>
              <a:t>14. Conclusion</a:t>
            </a:r>
          </a:p>
          <a:p>
            <a:pPr algn="l">
              <a:lnSpc>
                <a:spcPts val="3359"/>
              </a:lnSpc>
            </a:pPr>
            <a:r>
              <a:rPr lang="en-US" sz="2399">
                <a:solidFill>
                  <a:srgbClr val="B6E4FD"/>
                </a:solidFill>
                <a:latin typeface="Roboto Condensed"/>
              </a:rPr>
              <a:t>15. Demonstration video</a:t>
            </a:r>
          </a:p>
          <a:p>
            <a:pPr algn="l">
              <a:lnSpc>
                <a:spcPts val="3359"/>
              </a:lnSpc>
            </a:pPr>
            <a:r>
              <a:rPr lang="en-US" sz="2399">
                <a:solidFill>
                  <a:srgbClr val="B6E4FD"/>
                </a:solidFill>
                <a:latin typeface="Roboto Condensed"/>
              </a:rPr>
              <a:t>16. Q&amp;A</a:t>
            </a:r>
          </a:p>
          <a:p>
            <a:pPr algn="l">
              <a:lnSpc>
                <a:spcPts val="3359"/>
              </a:lnSpc>
            </a:pPr>
            <a:r>
              <a:rPr lang="en-US" sz="2399">
                <a:solidFill>
                  <a:srgbClr val="B6E4FD"/>
                </a:solidFill>
                <a:latin typeface="Roboto Condensed"/>
              </a:rPr>
              <a:t>17. Acknowledgment</a:t>
            </a:r>
          </a:p>
          <a:p>
            <a:pPr algn="l">
              <a:lnSpc>
                <a:spcPts val="3359"/>
              </a:lnSpc>
            </a:pPr>
            <a:r>
              <a:rPr lang="en-US" sz="2399">
                <a:solidFill>
                  <a:srgbClr val="B6E4FD"/>
                </a:solidFill>
                <a:latin typeface="Roboto Condensed"/>
              </a:rPr>
              <a:t>18. References</a:t>
            </a:r>
          </a:p>
          <a:p>
            <a:pPr algn="l">
              <a:lnSpc>
                <a:spcPts val="3359"/>
              </a:lnSpc>
            </a:pPr>
          </a:p>
          <a:p>
            <a:pPr algn="l">
              <a:lnSpc>
                <a:spcPts val="3359"/>
              </a:lnSpc>
            </a:pPr>
          </a:p>
          <a:p>
            <a:pPr algn="l">
              <a:lnSpc>
                <a:spcPts val="3359"/>
              </a:lnSpc>
            </a:pPr>
          </a:p>
        </p:txBody>
      </p:sp>
      <p:sp>
        <p:nvSpPr>
          <p:cNvPr name="TextBox 7" id="7"/>
          <p:cNvSpPr txBox="true"/>
          <p:nvPr/>
        </p:nvSpPr>
        <p:spPr>
          <a:xfrm rot="0">
            <a:off x="4652600" y="199629"/>
            <a:ext cx="3866595"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359404" y="-3803353"/>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l="0" t="-40468" r="0" b="0"/>
            </a:stretch>
          </a:blipFill>
        </p:spPr>
      </p:sp>
      <p:sp>
        <p:nvSpPr>
          <p:cNvPr name="Freeform 3" id="3"/>
          <p:cNvSpPr/>
          <p:nvPr/>
        </p:nvSpPr>
        <p:spPr>
          <a:xfrm flipH="false" flipV="true" rot="-5400000">
            <a:off x="-258322" y="-3803353"/>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2">
              <a:extLst>
                <a:ext uri="{96DAC541-7B7A-43D3-8B79-37D633B846F1}">
                  <asvg:svgBlip xmlns:asvg="http://schemas.microsoft.com/office/drawing/2016/SVG/main" r:embed="rId3"/>
                </a:ext>
              </a:extLst>
            </a:blip>
            <a:stretch>
              <a:fillRect l="0" t="-40468" r="0" b="0"/>
            </a:stretch>
          </a:blipFill>
        </p:spPr>
      </p:sp>
      <p:sp>
        <p:nvSpPr>
          <p:cNvPr name="Freeform 4" id="4"/>
          <p:cNvSpPr/>
          <p:nvPr/>
        </p:nvSpPr>
        <p:spPr>
          <a:xfrm flipH="false" flipV="false" rot="0">
            <a:off x="3652650" y="3304678"/>
            <a:ext cx="10561819" cy="4722178"/>
          </a:xfrm>
          <a:custGeom>
            <a:avLst/>
            <a:gdLst/>
            <a:ahLst/>
            <a:cxnLst/>
            <a:rect r="r" b="b" t="t" l="l"/>
            <a:pathLst>
              <a:path h="4722178" w="10561819">
                <a:moveTo>
                  <a:pt x="0" y="0"/>
                </a:moveTo>
                <a:lnTo>
                  <a:pt x="10561819" y="0"/>
                </a:lnTo>
                <a:lnTo>
                  <a:pt x="10561819" y="4722178"/>
                </a:lnTo>
                <a:lnTo>
                  <a:pt x="0" y="4722178"/>
                </a:lnTo>
                <a:lnTo>
                  <a:pt x="0" y="0"/>
                </a:lnTo>
                <a:close/>
              </a:path>
            </a:pathLst>
          </a:custGeom>
          <a:blipFill>
            <a:blip r:embed="rId4"/>
            <a:stretch>
              <a:fillRect l="0" t="0" r="0" b="0"/>
            </a:stretch>
          </a:blipFill>
        </p:spPr>
      </p:sp>
      <p:sp>
        <p:nvSpPr>
          <p:cNvPr name="TextBox 5" id="5"/>
          <p:cNvSpPr txBox="true"/>
          <p:nvPr/>
        </p:nvSpPr>
        <p:spPr>
          <a:xfrm rot="0">
            <a:off x="6430611" y="1437669"/>
            <a:ext cx="5005898"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Block Diagram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l="0" t="-40468" r="0" b="0"/>
            </a:stretch>
          </a:blipFill>
        </p:spPr>
      </p:sp>
      <p:sp>
        <p:nvSpPr>
          <p:cNvPr name="Freeform 4" id="4"/>
          <p:cNvSpPr/>
          <p:nvPr/>
        </p:nvSpPr>
        <p:spPr>
          <a:xfrm flipH="false" flipV="false" rot="0">
            <a:off x="9524268" y="1715126"/>
            <a:ext cx="7735032" cy="5327504"/>
          </a:xfrm>
          <a:custGeom>
            <a:avLst/>
            <a:gdLst/>
            <a:ahLst/>
            <a:cxnLst/>
            <a:rect r="r" b="b" t="t" l="l"/>
            <a:pathLst>
              <a:path h="5327504" w="7735032">
                <a:moveTo>
                  <a:pt x="0" y="0"/>
                </a:moveTo>
                <a:lnTo>
                  <a:pt x="7735032" y="0"/>
                </a:lnTo>
                <a:lnTo>
                  <a:pt x="7735032" y="5327504"/>
                </a:lnTo>
                <a:lnTo>
                  <a:pt x="0" y="5327504"/>
                </a:lnTo>
                <a:lnTo>
                  <a:pt x="0" y="0"/>
                </a:lnTo>
                <a:close/>
              </a:path>
            </a:pathLst>
          </a:custGeom>
          <a:blipFill>
            <a:blip r:embed="rId6"/>
            <a:stretch>
              <a:fillRect l="0" t="0" r="0" b="0"/>
            </a:stretch>
          </a:blipFill>
        </p:spPr>
      </p:sp>
      <p:sp>
        <p:nvSpPr>
          <p:cNvPr name="TextBox 5" id="5"/>
          <p:cNvSpPr txBox="true"/>
          <p:nvPr/>
        </p:nvSpPr>
        <p:spPr>
          <a:xfrm rot="0">
            <a:off x="700238" y="3035900"/>
            <a:ext cx="494792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CONCLUSION</a:t>
            </a:r>
          </a:p>
        </p:txBody>
      </p:sp>
      <p:sp>
        <p:nvSpPr>
          <p:cNvPr name="TextBox 6" id="6"/>
          <p:cNvSpPr txBox="true"/>
          <p:nvPr/>
        </p:nvSpPr>
        <p:spPr>
          <a:xfrm rot="0">
            <a:off x="557801" y="4302678"/>
            <a:ext cx="8363453" cy="5684519"/>
          </a:xfrm>
          <a:prstGeom prst="rect">
            <a:avLst/>
          </a:prstGeom>
        </p:spPr>
        <p:txBody>
          <a:bodyPr anchor="t" rtlCol="false" tIns="0" lIns="0" bIns="0" rIns="0">
            <a:spAutoFit/>
          </a:bodyPr>
          <a:lstStyle/>
          <a:p>
            <a:pPr algn="l">
              <a:lnSpc>
                <a:spcPts val="3450"/>
              </a:lnSpc>
            </a:pPr>
            <a:r>
              <a:rPr lang="en-US" sz="2300">
                <a:solidFill>
                  <a:srgbClr val="FFFFFF"/>
                </a:solidFill>
                <a:latin typeface="Roboto Condensed"/>
              </a:rPr>
              <a:t>This project successfully simulated a Raspberry Pi-based facial recognition door lock system, demonstrating its ability to enhance security through advanced AI integration. Using OpenCV and TensorFlow, the system effectively recognized faces in real-time, simulating door access based on recognition results.</a:t>
            </a:r>
          </a:p>
          <a:p>
            <a:pPr algn="l">
              <a:lnSpc>
                <a:spcPts val="3450"/>
              </a:lnSpc>
            </a:pPr>
          </a:p>
          <a:p>
            <a:pPr algn="l">
              <a:lnSpc>
                <a:spcPts val="3450"/>
              </a:lnSpc>
            </a:pPr>
            <a:r>
              <a:rPr lang="en-US" sz="2300">
                <a:solidFill>
                  <a:srgbClr val="FFFFFF"/>
                </a:solidFill>
                <a:latin typeface="Roboto Condensed"/>
              </a:rPr>
              <a:t>Future steps involve integrating hardware components like the Raspberry Pi, camera module, relay mechanism, and door lock for comprehensive testing in real-world environments. Enhancements will focus on refining system robustness and potentially integrating multi-factor authentication for enhanced security. This project highlights the potential of AI-driven solutions for reliable access management in residential and commercial settings.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7094373">
            <a:off x="-2002877" y="4965986"/>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l="0" t="-40468" r="0" b="0"/>
            </a:stretch>
          </a:blipFill>
        </p:spPr>
      </p:sp>
      <p:sp>
        <p:nvSpPr>
          <p:cNvPr name="Freeform 3" id="3"/>
          <p:cNvSpPr/>
          <p:nvPr/>
        </p:nvSpPr>
        <p:spPr>
          <a:xfrm flipH="false" flipV="false" rot="-5400000">
            <a:off x="11703648" y="-3854408"/>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l="0" t="-40468" r="0" b="0"/>
            </a:stretch>
          </a:blipFill>
        </p:spPr>
      </p:sp>
      <p:sp>
        <p:nvSpPr>
          <p:cNvPr name="Freeform 4" id="4"/>
          <p:cNvSpPr/>
          <p:nvPr/>
        </p:nvSpPr>
        <p:spPr>
          <a:xfrm flipH="false" flipV="false" rot="0">
            <a:off x="11180301" y="5267782"/>
            <a:ext cx="6510762" cy="4370349"/>
          </a:xfrm>
          <a:custGeom>
            <a:avLst/>
            <a:gdLst/>
            <a:ahLst/>
            <a:cxnLst/>
            <a:rect r="r" b="b" t="t" l="l"/>
            <a:pathLst>
              <a:path h="4370349" w="6510762">
                <a:moveTo>
                  <a:pt x="0" y="0"/>
                </a:moveTo>
                <a:lnTo>
                  <a:pt x="6510762" y="0"/>
                </a:lnTo>
                <a:lnTo>
                  <a:pt x="6510762" y="4370349"/>
                </a:lnTo>
                <a:lnTo>
                  <a:pt x="0" y="4370349"/>
                </a:lnTo>
                <a:lnTo>
                  <a:pt x="0" y="0"/>
                </a:lnTo>
                <a:close/>
              </a:path>
            </a:pathLst>
          </a:custGeom>
          <a:blipFill>
            <a:blip r:embed="rId4"/>
            <a:stretch>
              <a:fillRect l="0" t="0" r="0" b="0"/>
            </a:stretch>
          </a:blipFill>
        </p:spPr>
      </p:sp>
      <p:sp>
        <p:nvSpPr>
          <p:cNvPr name="TextBox 5" id="5"/>
          <p:cNvSpPr txBox="true"/>
          <p:nvPr/>
        </p:nvSpPr>
        <p:spPr>
          <a:xfrm rot="0">
            <a:off x="6272161" y="611775"/>
            <a:ext cx="3837370" cy="1104265"/>
          </a:xfrm>
          <a:prstGeom prst="rect">
            <a:avLst/>
          </a:prstGeom>
        </p:spPr>
        <p:txBody>
          <a:bodyPr anchor="t" rtlCol="false" tIns="0" lIns="0" bIns="0" rIns="0">
            <a:spAutoFit/>
          </a:bodyPr>
          <a:lstStyle/>
          <a:p>
            <a:pPr algn="r">
              <a:lnSpc>
                <a:spcPts val="8959"/>
              </a:lnSpc>
            </a:pPr>
            <a:r>
              <a:rPr lang="en-US" sz="6399">
                <a:solidFill>
                  <a:srgbClr val="509FCB"/>
                </a:solidFill>
                <a:latin typeface="Roboto Condensed Bold"/>
              </a:rPr>
              <a:t>Video</a:t>
            </a:r>
          </a:p>
        </p:txBody>
      </p:sp>
      <p:sp>
        <p:nvSpPr>
          <p:cNvPr name="TextBox 6" id="6"/>
          <p:cNvSpPr txBox="true"/>
          <p:nvPr/>
        </p:nvSpPr>
        <p:spPr>
          <a:xfrm rot="0">
            <a:off x="3008446" y="611775"/>
            <a:ext cx="5024137" cy="1104265"/>
          </a:xfrm>
          <a:prstGeom prst="rect">
            <a:avLst/>
          </a:prstGeom>
        </p:spPr>
        <p:txBody>
          <a:bodyPr anchor="t" rtlCol="false" tIns="0" lIns="0" bIns="0" rIns="0">
            <a:spAutoFit/>
          </a:bodyPr>
          <a:lstStyle/>
          <a:p>
            <a:pPr algn="r">
              <a:lnSpc>
                <a:spcPts val="8959"/>
              </a:lnSpc>
            </a:pPr>
            <a:r>
              <a:rPr lang="en-US" sz="6399">
                <a:solidFill>
                  <a:srgbClr val="D9EAF3"/>
                </a:solidFill>
                <a:latin typeface="Roboto Condensed Bold"/>
              </a:rPr>
              <a:t>Demonstration</a:t>
            </a:r>
          </a:p>
        </p:txBody>
      </p:sp>
      <p:sp>
        <p:nvSpPr>
          <p:cNvPr name="TextBox 7" id="7"/>
          <p:cNvSpPr txBox="true"/>
          <p:nvPr/>
        </p:nvSpPr>
        <p:spPr>
          <a:xfrm rot="0">
            <a:off x="1028700" y="2163431"/>
            <a:ext cx="13249870"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oboto Condensed"/>
              </a:rPr>
              <a:t>Please watch the demonstration video showcasing the simulation.</a:t>
            </a:r>
          </a:p>
        </p:txBody>
      </p:sp>
      <p:sp>
        <p:nvSpPr>
          <p:cNvPr name="TextBox 8" id="8"/>
          <p:cNvSpPr txBox="true"/>
          <p:nvPr/>
        </p:nvSpPr>
        <p:spPr>
          <a:xfrm rot="0">
            <a:off x="-2193642" y="2961891"/>
            <a:ext cx="8465803" cy="679450"/>
          </a:xfrm>
          <a:prstGeom prst="rect">
            <a:avLst/>
          </a:prstGeom>
        </p:spPr>
        <p:txBody>
          <a:bodyPr anchor="t" rtlCol="false" tIns="0" lIns="0" bIns="0" rIns="0">
            <a:spAutoFit/>
          </a:bodyPr>
          <a:lstStyle/>
          <a:p>
            <a:pPr algn="ctr">
              <a:lnSpc>
                <a:spcPts val="5599"/>
              </a:lnSpc>
              <a:spcBef>
                <a:spcPct val="0"/>
              </a:spcBef>
            </a:pPr>
            <a:r>
              <a:rPr lang="en-US" sz="3999" u="sng">
                <a:solidFill>
                  <a:srgbClr val="FFFFFF"/>
                </a:solidFill>
                <a:latin typeface="Roboto Condensed Bold"/>
                <a:hlinkClick r:id="rId5" tooltip="https://youtu.be/dVrvCm4Qk8Q?si=IMJp3uWGW0Sg44Pg"/>
              </a:rPr>
              <a:t>Video Link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400696" y="-7507212"/>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TextBox 4" id="4"/>
          <p:cNvSpPr txBox="true"/>
          <p:nvPr/>
        </p:nvSpPr>
        <p:spPr>
          <a:xfrm rot="0">
            <a:off x="904875" y="3736665"/>
            <a:ext cx="8901777"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Q &amp; 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1657162" y="-4058662"/>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03574">
            <a:off x="-3009583" y="4548552"/>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3506033">
            <a:off x="14234868" y="4995907"/>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TextBox 5" id="5"/>
          <p:cNvSpPr txBox="true"/>
          <p:nvPr/>
        </p:nvSpPr>
        <p:spPr>
          <a:xfrm rot="0">
            <a:off x="2119697" y="737652"/>
            <a:ext cx="3866595"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References</a:t>
            </a:r>
          </a:p>
        </p:txBody>
      </p:sp>
      <p:sp>
        <p:nvSpPr>
          <p:cNvPr name="TextBox 6" id="6"/>
          <p:cNvSpPr txBox="true"/>
          <p:nvPr/>
        </p:nvSpPr>
        <p:spPr>
          <a:xfrm rot="0">
            <a:off x="2119697" y="1951990"/>
            <a:ext cx="8543776" cy="6917055"/>
          </a:xfrm>
          <a:prstGeom prst="rect">
            <a:avLst/>
          </a:prstGeom>
        </p:spPr>
        <p:txBody>
          <a:bodyPr anchor="t" rtlCol="false" tIns="0" lIns="0" bIns="0" rIns="0">
            <a:spAutoFit/>
          </a:bodyPr>
          <a:lstStyle/>
          <a:p>
            <a:pPr algn="l">
              <a:lnSpc>
                <a:spcPts val="2520"/>
              </a:lnSpc>
              <a:spcBef>
                <a:spcPct val="0"/>
              </a:spcBef>
            </a:pPr>
            <a:r>
              <a:rPr lang="en-US" sz="1800">
                <a:solidFill>
                  <a:srgbClr val="509FCB"/>
                </a:solidFill>
                <a:latin typeface="Roboto Condensed Bold"/>
              </a:rPr>
              <a:t>[1] M. Alshar’e, M. R. Al Nasar, R. Kumar, M. Sharma, Prof. D. Dharamvir, and V. Tripathi, "A</a:t>
            </a:r>
          </a:p>
          <a:p>
            <a:pPr algn="l">
              <a:lnSpc>
                <a:spcPts val="2520"/>
              </a:lnSpc>
              <a:spcBef>
                <a:spcPct val="0"/>
              </a:spcBef>
            </a:pPr>
            <a:r>
              <a:rPr lang="en-US" sz="1800">
                <a:solidFill>
                  <a:srgbClr val="509FCB"/>
                </a:solidFill>
                <a:latin typeface="Roboto Condensed Bold"/>
              </a:rPr>
              <a:t>Face Recognition Method In Machine Learning (ML) For Enhancing Security In Smart Home,"</a:t>
            </a:r>
          </a:p>
          <a:p>
            <a:pPr algn="l">
              <a:lnSpc>
                <a:spcPts val="2520"/>
              </a:lnSpc>
              <a:spcBef>
                <a:spcPct val="0"/>
              </a:spcBef>
            </a:pPr>
            <a:r>
              <a:rPr lang="en-US" sz="1800">
                <a:solidFill>
                  <a:srgbClr val="509FCB"/>
                </a:solidFill>
                <a:latin typeface="Roboto Condensed Bold"/>
              </a:rPr>
              <a:t>2022 2nd International Conference on Advance Computing and Innovative Technologies in</a:t>
            </a:r>
          </a:p>
          <a:p>
            <a:pPr algn="l">
              <a:lnSpc>
                <a:spcPts val="2520"/>
              </a:lnSpc>
              <a:spcBef>
                <a:spcPct val="0"/>
              </a:spcBef>
            </a:pPr>
            <a:r>
              <a:rPr lang="en-US" sz="1800">
                <a:solidFill>
                  <a:srgbClr val="509FCB"/>
                </a:solidFill>
                <a:latin typeface="Roboto Condensed Bold"/>
              </a:rPr>
              <a:t>Engineering (ICACITE), Muscat, Oman, Dubai, UAE, and Noida, India, 2022, pp. 1081-1084.</a:t>
            </a:r>
          </a:p>
          <a:p>
            <a:pPr algn="l">
              <a:lnSpc>
                <a:spcPts val="2520"/>
              </a:lnSpc>
              <a:spcBef>
                <a:spcPct val="0"/>
              </a:spcBef>
            </a:pPr>
            <a:r>
              <a:rPr lang="en-US" sz="1800">
                <a:solidFill>
                  <a:srgbClr val="509FCB"/>
                </a:solidFill>
                <a:latin typeface="Roboto Condensed Bold"/>
              </a:rPr>
              <a:t>https://doi.org/10.1109/ICACITE53722.2022.9823833.</a:t>
            </a:r>
          </a:p>
          <a:p>
            <a:pPr algn="l">
              <a:lnSpc>
                <a:spcPts val="2520"/>
              </a:lnSpc>
              <a:spcBef>
                <a:spcPct val="0"/>
              </a:spcBef>
            </a:pPr>
          </a:p>
          <a:p>
            <a:pPr algn="l">
              <a:lnSpc>
                <a:spcPts val="2520"/>
              </a:lnSpc>
              <a:spcBef>
                <a:spcPct val="0"/>
              </a:spcBef>
            </a:pPr>
            <a:r>
              <a:rPr lang="en-US" sz="1800">
                <a:solidFill>
                  <a:srgbClr val="509FCB"/>
                </a:solidFill>
                <a:latin typeface="Roboto Condensed Bold"/>
              </a:rPr>
              <a:t>[2] A. Jha, R. Bulbule, N. Nagrale, T. Belambe, "Raspberry Pi-Powered Door Lock with Facial</a:t>
            </a:r>
          </a:p>
          <a:p>
            <a:pPr algn="l">
              <a:lnSpc>
                <a:spcPts val="2520"/>
              </a:lnSpc>
              <a:spcBef>
                <a:spcPct val="0"/>
              </a:spcBef>
            </a:pPr>
            <a:r>
              <a:rPr lang="en-US" sz="1800">
                <a:solidFill>
                  <a:srgbClr val="509FCB"/>
                </a:solidFill>
                <a:latin typeface="Roboto Condensed Bold"/>
              </a:rPr>
              <a:t>Recognition," 2024 IEEE International Students' Conference on Electrical, Electronics and</a:t>
            </a:r>
          </a:p>
          <a:p>
            <a:pPr algn="l">
              <a:lnSpc>
                <a:spcPts val="2520"/>
              </a:lnSpc>
              <a:spcBef>
                <a:spcPct val="0"/>
              </a:spcBef>
            </a:pPr>
            <a:r>
              <a:rPr lang="en-US" sz="1800">
                <a:solidFill>
                  <a:srgbClr val="509FCB"/>
                </a:solidFill>
                <a:latin typeface="Roboto Condensed Bold"/>
              </a:rPr>
              <a:t>Computer Science (SCEECS), 2024, pp. 1-6. DOI: 10.1109/SCEECS61402.2024.10481920.</a:t>
            </a:r>
          </a:p>
          <a:p>
            <a:pPr algn="l">
              <a:lnSpc>
                <a:spcPts val="2520"/>
              </a:lnSpc>
              <a:spcBef>
                <a:spcPct val="0"/>
              </a:spcBef>
            </a:pPr>
          </a:p>
          <a:p>
            <a:pPr algn="l">
              <a:lnSpc>
                <a:spcPts val="2520"/>
              </a:lnSpc>
              <a:spcBef>
                <a:spcPct val="0"/>
              </a:spcBef>
            </a:pPr>
            <a:r>
              <a:rPr lang="en-US" sz="1800">
                <a:solidFill>
                  <a:srgbClr val="509FCB"/>
                </a:solidFill>
                <a:latin typeface="Roboto Condensed Bold"/>
              </a:rPr>
              <a:t>[3] A. D. Singh, B. S. Jangra, R. Singh, "Face Recognition Door Lock System Using Raspberry</a:t>
            </a:r>
          </a:p>
          <a:p>
            <a:pPr algn="l">
              <a:lnSpc>
                <a:spcPts val="2520"/>
              </a:lnSpc>
              <a:spcBef>
                <a:spcPct val="0"/>
              </a:spcBef>
            </a:pPr>
            <a:r>
              <a:rPr lang="en-US" sz="1800">
                <a:solidFill>
                  <a:srgbClr val="509FCB"/>
                </a:solidFill>
                <a:latin typeface="Roboto Condensed Bold"/>
              </a:rPr>
              <a:t>PI," 2022 International Journal for Research in Applied Science &amp; Engineering Technology</a:t>
            </a:r>
          </a:p>
          <a:p>
            <a:pPr algn="l">
              <a:lnSpc>
                <a:spcPts val="2520"/>
              </a:lnSpc>
              <a:spcBef>
                <a:spcPct val="0"/>
              </a:spcBef>
            </a:pPr>
            <a:r>
              <a:rPr lang="en-US" sz="1800">
                <a:solidFill>
                  <a:srgbClr val="509FCB"/>
                </a:solidFill>
                <a:latin typeface="Roboto Condensed Bold"/>
              </a:rPr>
              <a:t>(IJRASET), vol. 10, no. V, May 2022. Available: https://doi.org/10.22214/ijraset.2022.42663.</a:t>
            </a:r>
          </a:p>
          <a:p>
            <a:pPr algn="l">
              <a:lnSpc>
                <a:spcPts val="2520"/>
              </a:lnSpc>
              <a:spcBef>
                <a:spcPct val="0"/>
              </a:spcBef>
            </a:pPr>
          </a:p>
          <a:p>
            <a:pPr algn="l">
              <a:lnSpc>
                <a:spcPts val="2520"/>
              </a:lnSpc>
              <a:spcBef>
                <a:spcPct val="0"/>
              </a:spcBef>
            </a:pPr>
            <a:r>
              <a:rPr lang="en-US" sz="1800">
                <a:solidFill>
                  <a:srgbClr val="509FCB"/>
                </a:solidFill>
                <a:latin typeface="Roboto Condensed Bold"/>
              </a:rPr>
              <a:t>[4] F. N. Nwukor, "Face Recognition Door Lock System Using Raspberry Pi," 2022 Global</a:t>
            </a:r>
          </a:p>
          <a:p>
            <a:pPr algn="l">
              <a:lnSpc>
                <a:spcPts val="2520"/>
              </a:lnSpc>
              <a:spcBef>
                <a:spcPct val="0"/>
              </a:spcBef>
            </a:pPr>
            <a:r>
              <a:rPr lang="en-US" sz="1800">
                <a:solidFill>
                  <a:srgbClr val="509FCB"/>
                </a:solidFill>
                <a:latin typeface="Roboto Condensed Bold"/>
              </a:rPr>
              <a:t>Scientific Journal (GSJ), vol. 10, no. 8, pp. 1390-1393, Aug. 2022. Available:</a:t>
            </a:r>
          </a:p>
          <a:p>
            <a:pPr algn="l">
              <a:lnSpc>
                <a:spcPts val="2520"/>
              </a:lnSpc>
              <a:spcBef>
                <a:spcPct val="0"/>
              </a:spcBef>
            </a:pPr>
            <a:r>
              <a:rPr lang="en-US" sz="1800">
                <a:solidFill>
                  <a:srgbClr val="509FCB"/>
                </a:solidFill>
                <a:latin typeface="Roboto Condensed Bold"/>
              </a:rPr>
              <a:t>www.globalscientificjournal.com.</a:t>
            </a:r>
          </a:p>
          <a:p>
            <a:pPr algn="l">
              <a:lnSpc>
                <a:spcPts val="2520"/>
              </a:lnSpc>
              <a:spcBef>
                <a:spcPct val="0"/>
              </a:spcBef>
            </a:pPr>
          </a:p>
          <a:p>
            <a:pPr algn="l">
              <a:lnSpc>
                <a:spcPts val="2520"/>
              </a:lnSpc>
              <a:spcBef>
                <a:spcPct val="0"/>
              </a:spcBef>
            </a:pPr>
            <a:r>
              <a:rPr lang="en-US" sz="1800">
                <a:solidFill>
                  <a:srgbClr val="509FCB"/>
                </a:solidFill>
                <a:latin typeface="Roboto Condensed Bold"/>
              </a:rPr>
              <a:t>[5] D. G. Padhan, M. Divya, S. N. Varma, S. Manasa, V. C., and B. Pakkiraiah, "Home Security</a:t>
            </a:r>
          </a:p>
          <a:p>
            <a:pPr algn="l">
              <a:lnSpc>
                <a:spcPts val="2520"/>
              </a:lnSpc>
              <a:spcBef>
                <a:spcPct val="0"/>
              </a:spcBef>
            </a:pPr>
            <a:r>
              <a:rPr lang="en-US" sz="1800">
                <a:solidFill>
                  <a:srgbClr val="509FCB"/>
                </a:solidFill>
                <a:latin typeface="Roboto Condensed Bold"/>
              </a:rPr>
              <a:t>System Based On Facial Recognition," 2023 IEEE 3rd International Conference on Sustainable</a:t>
            </a:r>
          </a:p>
          <a:p>
            <a:pPr algn="l">
              <a:lnSpc>
                <a:spcPts val="2520"/>
              </a:lnSpc>
              <a:spcBef>
                <a:spcPct val="0"/>
              </a:spcBef>
            </a:pPr>
            <a:r>
              <a:rPr lang="en-US" sz="1800">
                <a:solidFill>
                  <a:srgbClr val="509FCB"/>
                </a:solidFill>
                <a:latin typeface="Roboto Condensed Bold"/>
              </a:rPr>
              <a:t>Energy and Future Electric Transportation (SEFET), 2023, pp. 979-8-3503-1997-2/23/$31.00</a:t>
            </a:r>
          </a:p>
          <a:p>
            <a:pPr algn="l">
              <a:lnSpc>
                <a:spcPts val="2520"/>
              </a:lnSpc>
              <a:spcBef>
                <a:spcPct val="0"/>
              </a:spcBef>
            </a:pPr>
            <a:r>
              <a:rPr lang="en-US" sz="1800">
                <a:solidFill>
                  <a:srgbClr val="509FCB"/>
                </a:solidFill>
                <a:latin typeface="Roboto Condensed Bold"/>
              </a:rPr>
              <a:t>©2023 IEEE, DOI: 10.1109/SEFET57834.2023.10244798.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516073" y="4779496"/>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139400">
            <a:off x="-1762033" y="7748518"/>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65988" y="4445483"/>
            <a:ext cx="3501009" cy="8229600"/>
          </a:xfrm>
          <a:custGeom>
            <a:avLst/>
            <a:gdLst/>
            <a:ahLst/>
            <a:cxnLst/>
            <a:rect r="r" b="b" t="t" l="l"/>
            <a:pathLst>
              <a:path h="8229600" w="3501009">
                <a:moveTo>
                  <a:pt x="0" y="0"/>
                </a:moveTo>
                <a:lnTo>
                  <a:pt x="3501009" y="0"/>
                </a:lnTo>
                <a:lnTo>
                  <a:pt x="3501009" y="8229600"/>
                </a:lnTo>
                <a:lnTo>
                  <a:pt x="0" y="8229600"/>
                </a:lnTo>
                <a:lnTo>
                  <a:pt x="0" y="0"/>
                </a:lnTo>
                <a:close/>
              </a:path>
            </a:pathLst>
          </a:custGeom>
          <a:blipFill>
            <a:blip r:embed="rId8"/>
            <a:stretch>
              <a:fillRect l="0" t="0" r="0" b="0"/>
            </a:stretch>
          </a:blipFill>
        </p:spPr>
      </p:sp>
      <p:sp>
        <p:nvSpPr>
          <p:cNvPr name="TextBox 6" id="6"/>
          <p:cNvSpPr txBox="true"/>
          <p:nvPr/>
        </p:nvSpPr>
        <p:spPr>
          <a:xfrm rot="0">
            <a:off x="1440183" y="1988526"/>
            <a:ext cx="4084047" cy="1776731"/>
          </a:xfrm>
          <a:prstGeom prst="rect">
            <a:avLst/>
          </a:prstGeom>
        </p:spPr>
        <p:txBody>
          <a:bodyPr anchor="t" rtlCol="false" tIns="0" lIns="0" bIns="0" rIns="0">
            <a:spAutoFit/>
          </a:bodyPr>
          <a:lstStyle/>
          <a:p>
            <a:pPr algn="l">
              <a:lnSpc>
                <a:spcPts val="14419"/>
              </a:lnSpc>
            </a:pPr>
            <a:r>
              <a:rPr lang="en-US" sz="10299">
                <a:solidFill>
                  <a:srgbClr val="D9EAF3"/>
                </a:solidFill>
                <a:latin typeface="Roboto Condensed Bold"/>
              </a:rPr>
              <a:t>Thank</a:t>
            </a:r>
          </a:p>
        </p:txBody>
      </p:sp>
      <p:sp>
        <p:nvSpPr>
          <p:cNvPr name="TextBox 7" id="7"/>
          <p:cNvSpPr txBox="true"/>
          <p:nvPr/>
        </p:nvSpPr>
        <p:spPr>
          <a:xfrm rot="0">
            <a:off x="1440183" y="3304458"/>
            <a:ext cx="4084047" cy="1776731"/>
          </a:xfrm>
          <a:prstGeom prst="rect">
            <a:avLst/>
          </a:prstGeom>
        </p:spPr>
        <p:txBody>
          <a:bodyPr anchor="t" rtlCol="false" tIns="0" lIns="0" bIns="0" rIns="0">
            <a:spAutoFit/>
          </a:bodyPr>
          <a:lstStyle/>
          <a:p>
            <a:pPr algn="l">
              <a:lnSpc>
                <a:spcPts val="14419"/>
              </a:lnSpc>
            </a:pPr>
            <a:r>
              <a:rPr lang="en-US" sz="10299">
                <a:solidFill>
                  <a:srgbClr val="509FCB"/>
                </a:solidFill>
                <a:latin typeface="Roboto Condensed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94792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Introduction</a:t>
            </a:r>
          </a:p>
        </p:txBody>
      </p:sp>
      <p:sp>
        <p:nvSpPr>
          <p:cNvPr name="TextBox 9" id="9"/>
          <p:cNvSpPr txBox="true"/>
          <p:nvPr/>
        </p:nvSpPr>
        <p:spPr>
          <a:xfrm rot="0">
            <a:off x="8589821" y="2733600"/>
            <a:ext cx="9205875" cy="7263765"/>
          </a:xfrm>
          <a:prstGeom prst="rect">
            <a:avLst/>
          </a:prstGeom>
        </p:spPr>
        <p:txBody>
          <a:bodyPr anchor="t" rtlCol="false" tIns="0" lIns="0" bIns="0" rIns="0">
            <a:spAutoFit/>
          </a:bodyPr>
          <a:lstStyle/>
          <a:p>
            <a:pPr algn="l">
              <a:lnSpc>
                <a:spcPts val="3899"/>
              </a:lnSpc>
            </a:pPr>
            <a:r>
              <a:rPr lang="en-US" sz="2599">
                <a:solidFill>
                  <a:srgbClr val="FFFFFF"/>
                </a:solidFill>
                <a:latin typeface="Roboto Condensed"/>
              </a:rPr>
              <a:t>In recent years, security has become a crucial aspect of our daily lives. Traditional door locks, despite their long history, have several limitations such as the risk of losing keys and unauthorized duplication. These issues highlight the need for more advanced and reliable security solutions. Facial recognition technology, leveraging AI and machine learning advancements, offers a secure and user-friendly alternative.</a:t>
            </a:r>
          </a:p>
          <a:p>
            <a:pPr algn="l">
              <a:lnSpc>
                <a:spcPts val="3899"/>
              </a:lnSpc>
            </a:pPr>
          </a:p>
          <a:p>
            <a:pPr algn="l">
              <a:lnSpc>
                <a:spcPts val="3899"/>
              </a:lnSpc>
            </a:pPr>
            <a:r>
              <a:rPr lang="en-US" sz="2599">
                <a:solidFill>
                  <a:srgbClr val="FFFFFF"/>
                </a:solidFill>
                <a:latin typeface="Roboto Condensed"/>
              </a:rPr>
              <a:t>Facial recognition technology eliminates the need for physical keys, reducing the risk of unauthorized access and enhancing user convenience. By accurately identifying individuals based on their unique facial features, it provides a non-intrusive and efficient security solution. This project aims to develop a Raspberry Pi-based face recognition door lock system, providing a scalable and affordable solution to modern security challenges.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7227843" y="1359450"/>
            <a:ext cx="10031457" cy="6282200"/>
          </a:xfrm>
          <a:custGeom>
            <a:avLst/>
            <a:gdLst/>
            <a:ahLst/>
            <a:cxnLst/>
            <a:rect r="r" b="b" t="t" l="l"/>
            <a:pathLst>
              <a:path h="6282200" w="10031457">
                <a:moveTo>
                  <a:pt x="0" y="0"/>
                </a:moveTo>
                <a:lnTo>
                  <a:pt x="10031457" y="0"/>
                </a:lnTo>
                <a:lnTo>
                  <a:pt x="10031457" y="6282200"/>
                </a:lnTo>
                <a:lnTo>
                  <a:pt x="0" y="628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59913" y="-7244187"/>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4421624">
            <a:off x="13622333" y="5777762"/>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6">
              <a:extLst>
                <a:ext uri="{96DAC541-7B7A-43D3-8B79-37D633B846F1}">
                  <asvg:svgBlip xmlns:asvg="http://schemas.microsoft.com/office/drawing/2016/SVG/main" r:embed="rId7"/>
                </a:ext>
              </a:extLst>
            </a:blip>
            <a:stretch>
              <a:fillRect l="0" t="-40468" r="0" b="0"/>
            </a:stretch>
          </a:blipFill>
        </p:spPr>
      </p:sp>
      <p:sp>
        <p:nvSpPr>
          <p:cNvPr name="Freeform 5" id="5"/>
          <p:cNvSpPr/>
          <p:nvPr/>
        </p:nvSpPr>
        <p:spPr>
          <a:xfrm flipH="false" flipV="false" rot="0">
            <a:off x="7454171" y="1645768"/>
            <a:ext cx="9578802" cy="5170533"/>
          </a:xfrm>
          <a:custGeom>
            <a:avLst/>
            <a:gdLst/>
            <a:ahLst/>
            <a:cxnLst/>
            <a:rect r="r" b="b" t="t" l="l"/>
            <a:pathLst>
              <a:path h="5170533" w="9578802">
                <a:moveTo>
                  <a:pt x="0" y="0"/>
                </a:moveTo>
                <a:lnTo>
                  <a:pt x="9578801" y="0"/>
                </a:lnTo>
                <a:lnTo>
                  <a:pt x="9578801" y="5170533"/>
                </a:lnTo>
                <a:lnTo>
                  <a:pt x="0" y="5170533"/>
                </a:lnTo>
                <a:lnTo>
                  <a:pt x="0" y="0"/>
                </a:lnTo>
                <a:close/>
              </a:path>
            </a:pathLst>
          </a:custGeom>
          <a:blipFill>
            <a:blip r:embed="rId8"/>
            <a:stretch>
              <a:fillRect l="-5898" t="-2260" r="-4500" b="0"/>
            </a:stretch>
          </a:blipFill>
        </p:spPr>
      </p:sp>
      <p:sp>
        <p:nvSpPr>
          <p:cNvPr name="TextBox 6" id="6"/>
          <p:cNvSpPr txBox="true"/>
          <p:nvPr/>
        </p:nvSpPr>
        <p:spPr>
          <a:xfrm rot="0">
            <a:off x="700238" y="4086860"/>
            <a:ext cx="494792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Statement</a:t>
            </a:r>
          </a:p>
        </p:txBody>
      </p:sp>
      <p:sp>
        <p:nvSpPr>
          <p:cNvPr name="TextBox 7" id="7"/>
          <p:cNvSpPr txBox="true"/>
          <p:nvPr/>
        </p:nvSpPr>
        <p:spPr>
          <a:xfrm rot="0">
            <a:off x="700238" y="3163909"/>
            <a:ext cx="3475590"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Problem</a:t>
            </a:r>
          </a:p>
        </p:txBody>
      </p:sp>
      <p:sp>
        <p:nvSpPr>
          <p:cNvPr name="TextBox 8" id="8"/>
          <p:cNvSpPr txBox="true"/>
          <p:nvPr/>
        </p:nvSpPr>
        <p:spPr>
          <a:xfrm rot="0">
            <a:off x="304581" y="5486400"/>
            <a:ext cx="6527605" cy="4267200"/>
          </a:xfrm>
          <a:prstGeom prst="rect">
            <a:avLst/>
          </a:prstGeom>
        </p:spPr>
        <p:txBody>
          <a:bodyPr anchor="t" rtlCol="false" tIns="0" lIns="0" bIns="0" rIns="0">
            <a:spAutoFit/>
          </a:bodyPr>
          <a:lstStyle/>
          <a:p>
            <a:pPr algn="l">
              <a:lnSpc>
                <a:spcPts val="3750"/>
              </a:lnSpc>
            </a:pPr>
            <a:r>
              <a:rPr lang="en-US" sz="2500">
                <a:solidFill>
                  <a:srgbClr val="FFFFFF"/>
                </a:solidFill>
                <a:latin typeface="Roboto Condensed"/>
              </a:rPr>
              <a:t>Traditional key-based door locks pose significant security risks, such as lost or stolen keys, unauthorized key copying, and the inconvenience of managing physical keys. These issues compromise the safety of homes and businesses and add user frustration. Therefore, there is a pressing need for advanced, reliable, and user-friendly security solutions that effectively address these vulnerabilities and provide enhanced protection.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400696" y="-7507212"/>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Freeform 4" id="4"/>
          <p:cNvSpPr/>
          <p:nvPr/>
        </p:nvSpPr>
        <p:spPr>
          <a:xfrm flipH="false" flipV="false" rot="0">
            <a:off x="9049042" y="377302"/>
            <a:ext cx="8665814" cy="4766198"/>
          </a:xfrm>
          <a:custGeom>
            <a:avLst/>
            <a:gdLst/>
            <a:ahLst/>
            <a:cxnLst/>
            <a:rect r="r" b="b" t="t" l="l"/>
            <a:pathLst>
              <a:path h="4766198" w="8665814">
                <a:moveTo>
                  <a:pt x="0" y="0"/>
                </a:moveTo>
                <a:lnTo>
                  <a:pt x="8665815" y="0"/>
                </a:lnTo>
                <a:lnTo>
                  <a:pt x="8665815" y="4766198"/>
                </a:lnTo>
                <a:lnTo>
                  <a:pt x="0" y="4766198"/>
                </a:lnTo>
                <a:lnTo>
                  <a:pt x="0" y="0"/>
                </a:lnTo>
                <a:close/>
              </a:path>
            </a:pathLst>
          </a:custGeom>
          <a:blipFill>
            <a:blip r:embed="rId6"/>
            <a:stretch>
              <a:fillRect l="0" t="0" r="0" b="0"/>
            </a:stretch>
          </a:blipFill>
        </p:spPr>
      </p:sp>
      <p:sp>
        <p:nvSpPr>
          <p:cNvPr name="TextBox 5" id="5"/>
          <p:cNvSpPr txBox="true"/>
          <p:nvPr/>
        </p:nvSpPr>
        <p:spPr>
          <a:xfrm rot="0">
            <a:off x="904875" y="3736665"/>
            <a:ext cx="570487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THIS PROJECT?</a:t>
            </a:r>
          </a:p>
        </p:txBody>
      </p:sp>
      <p:sp>
        <p:nvSpPr>
          <p:cNvPr name="TextBox 6" id="6"/>
          <p:cNvSpPr txBox="true"/>
          <p:nvPr/>
        </p:nvSpPr>
        <p:spPr>
          <a:xfrm rot="0">
            <a:off x="904875" y="2765750"/>
            <a:ext cx="1648980"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WHY</a:t>
            </a:r>
          </a:p>
        </p:txBody>
      </p:sp>
      <p:sp>
        <p:nvSpPr>
          <p:cNvPr name="TextBox 7" id="7"/>
          <p:cNvSpPr txBox="true"/>
          <p:nvPr/>
        </p:nvSpPr>
        <p:spPr>
          <a:xfrm rot="0">
            <a:off x="904875" y="4926655"/>
            <a:ext cx="4951913" cy="4942523"/>
          </a:xfrm>
          <a:prstGeom prst="rect">
            <a:avLst/>
          </a:prstGeom>
        </p:spPr>
        <p:txBody>
          <a:bodyPr anchor="t" rtlCol="false" tIns="0" lIns="0" bIns="0" rIns="0">
            <a:spAutoFit/>
          </a:bodyPr>
          <a:lstStyle/>
          <a:p>
            <a:pPr algn="ctr">
              <a:lnSpc>
                <a:spcPts val="4424"/>
              </a:lnSpc>
            </a:pPr>
            <a:r>
              <a:rPr lang="en-US" sz="2499">
                <a:solidFill>
                  <a:srgbClr val="FFFFFF"/>
                </a:solidFill>
                <a:latin typeface="Roboto Condensed Bold"/>
              </a:rPr>
              <a:t>Motivations:</a:t>
            </a:r>
          </a:p>
          <a:p>
            <a:pPr algn="l" marL="496571" indent="-248285" lvl="1">
              <a:lnSpc>
                <a:spcPts val="3450"/>
              </a:lnSpc>
              <a:buFont typeface="Arial"/>
              <a:buChar char="•"/>
            </a:pPr>
            <a:r>
              <a:rPr lang="en-US" sz="2300">
                <a:solidFill>
                  <a:srgbClr val="FFFFFF"/>
                </a:solidFill>
                <a:latin typeface="Roboto Condensed"/>
              </a:rPr>
              <a:t>Enhance security by reducing vulnerabilities associated with traditional locks.</a:t>
            </a:r>
          </a:p>
          <a:p>
            <a:pPr algn="l" marL="496571" indent="-248285" lvl="1">
              <a:lnSpc>
                <a:spcPts val="3450"/>
              </a:lnSpc>
              <a:buFont typeface="Arial"/>
              <a:buChar char="•"/>
            </a:pPr>
            <a:r>
              <a:rPr lang="en-US" sz="2300">
                <a:solidFill>
                  <a:srgbClr val="FFFFFF"/>
                </a:solidFill>
                <a:latin typeface="Roboto Condensed"/>
              </a:rPr>
              <a:t>Improve efficiency in access control systems.</a:t>
            </a:r>
          </a:p>
          <a:p>
            <a:pPr algn="l" marL="496571" indent="-248285" lvl="1">
              <a:lnSpc>
                <a:spcPts val="3450"/>
              </a:lnSpc>
              <a:buFont typeface="Arial"/>
              <a:buChar char="•"/>
            </a:pPr>
            <a:r>
              <a:rPr lang="en-US" sz="2300">
                <a:solidFill>
                  <a:srgbClr val="FFFFFF"/>
                </a:solidFill>
                <a:latin typeface="Roboto Condensed"/>
              </a:rPr>
              <a:t>Increase user-friendliness by eliminating the need for physical keys.</a:t>
            </a:r>
          </a:p>
          <a:p>
            <a:pPr algn="l" marL="496571" indent="-248285" lvl="1">
              <a:lnSpc>
                <a:spcPts val="3450"/>
              </a:lnSpc>
              <a:buFont typeface="Arial"/>
              <a:buChar char="•"/>
            </a:pPr>
            <a:r>
              <a:rPr lang="en-US" sz="2300">
                <a:solidFill>
                  <a:srgbClr val="FFFFFF"/>
                </a:solidFill>
                <a:latin typeface="Roboto Condensed"/>
              </a:rPr>
              <a:t>Leverage advancements in AI and machine learning for better security solutions.</a:t>
            </a:r>
          </a:p>
        </p:txBody>
      </p:sp>
      <p:sp>
        <p:nvSpPr>
          <p:cNvPr name="TextBox 8" id="8"/>
          <p:cNvSpPr txBox="true"/>
          <p:nvPr/>
        </p:nvSpPr>
        <p:spPr>
          <a:xfrm rot="0">
            <a:off x="7931740" y="5596890"/>
            <a:ext cx="9783117" cy="4369435"/>
          </a:xfrm>
          <a:prstGeom prst="rect">
            <a:avLst/>
          </a:prstGeom>
        </p:spPr>
        <p:txBody>
          <a:bodyPr anchor="t" rtlCol="false" tIns="0" lIns="0" bIns="0" rIns="0">
            <a:spAutoFit/>
          </a:bodyPr>
          <a:lstStyle/>
          <a:p>
            <a:pPr algn="ctr">
              <a:lnSpc>
                <a:spcPts val="4449"/>
              </a:lnSpc>
            </a:pPr>
            <a:r>
              <a:rPr lang="en-US" sz="2499">
                <a:solidFill>
                  <a:srgbClr val="FFFFFF"/>
                </a:solidFill>
                <a:latin typeface="Roboto Condensed Bold"/>
              </a:rPr>
              <a:t>Objectives:</a:t>
            </a:r>
          </a:p>
          <a:p>
            <a:pPr algn="l" marL="539749" indent="-269875" lvl="1">
              <a:lnSpc>
                <a:spcPts val="4449"/>
              </a:lnSpc>
              <a:buFont typeface="Arial"/>
              <a:buChar char="•"/>
            </a:pPr>
            <a:r>
              <a:rPr lang="en-US" sz="2499">
                <a:solidFill>
                  <a:srgbClr val="FFFFFF"/>
                </a:solidFill>
                <a:latin typeface="Roboto Condensed"/>
              </a:rPr>
              <a:t>Develop </a:t>
            </a:r>
            <a:r>
              <a:rPr lang="en-US" sz="2499">
                <a:solidFill>
                  <a:srgbClr val="FFFFFF"/>
                </a:solidFill>
                <a:latin typeface="Roboto Condensed"/>
              </a:rPr>
              <a:t>a facial recognition door lock system using Raspberry Pi.</a:t>
            </a:r>
          </a:p>
          <a:p>
            <a:pPr algn="l" marL="539749" indent="-269875" lvl="1">
              <a:lnSpc>
                <a:spcPts val="3749"/>
              </a:lnSpc>
              <a:buFont typeface="Arial"/>
              <a:buChar char="•"/>
            </a:pPr>
            <a:r>
              <a:rPr lang="en-US" sz="2499">
                <a:solidFill>
                  <a:srgbClr val="FFFFFF"/>
                </a:solidFill>
                <a:latin typeface="Roboto Condensed"/>
              </a:rPr>
              <a:t>Ensure the system is scalable and can be adapted for various applications.</a:t>
            </a:r>
          </a:p>
          <a:p>
            <a:pPr algn="l" marL="539749" indent="-269875" lvl="1">
              <a:lnSpc>
                <a:spcPts val="3749"/>
              </a:lnSpc>
              <a:buFont typeface="Arial"/>
              <a:buChar char="•"/>
            </a:pPr>
            <a:r>
              <a:rPr lang="en-US" sz="2499">
                <a:solidFill>
                  <a:srgbClr val="FFFFFF"/>
                </a:solidFill>
                <a:latin typeface="Roboto Condensed"/>
              </a:rPr>
              <a:t>Utilize o</a:t>
            </a:r>
            <a:r>
              <a:rPr lang="en-US" sz="2499">
                <a:solidFill>
                  <a:srgbClr val="FFFFFF"/>
                </a:solidFill>
                <a:latin typeface="Roboto Condensed"/>
              </a:rPr>
              <a:t>pen-source software to keep costs affordable.</a:t>
            </a:r>
          </a:p>
          <a:p>
            <a:pPr algn="l" marL="539749" indent="-269875" lvl="1">
              <a:lnSpc>
                <a:spcPts val="3749"/>
              </a:lnSpc>
              <a:buFont typeface="Arial"/>
              <a:buChar char="•"/>
            </a:pPr>
            <a:r>
              <a:rPr lang="en-US" sz="2499">
                <a:solidFill>
                  <a:srgbClr val="FFFFFF"/>
                </a:solidFill>
                <a:latin typeface="Roboto Condensed"/>
              </a:rPr>
              <a:t>C</a:t>
            </a:r>
            <a:r>
              <a:rPr lang="en-US" sz="2499">
                <a:solidFill>
                  <a:srgbClr val="FFFFFF"/>
                </a:solidFill>
                <a:latin typeface="Roboto Condensed"/>
              </a:rPr>
              <a:t>reate a reliable and robust system capable of real-time face recognition.</a:t>
            </a:r>
          </a:p>
          <a:p>
            <a:pPr algn="l" marL="539749" indent="-269875" lvl="1">
              <a:lnSpc>
                <a:spcPts val="3749"/>
              </a:lnSpc>
              <a:buFont typeface="Arial"/>
              <a:buChar char="•"/>
            </a:pPr>
            <a:r>
              <a:rPr lang="en-US" sz="2499">
                <a:solidFill>
                  <a:srgbClr val="FFFFFF"/>
                </a:solidFill>
                <a:latin typeface="Roboto Condensed"/>
              </a:rPr>
              <a:t>Integrate the system with existing door lock mechanisms for practical deployment.</a:t>
            </a:r>
          </a:p>
          <a:p>
            <a:pPr algn="l">
              <a:lnSpc>
                <a:spcPts val="345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400696" y="-7507212"/>
            <a:ext cx="10696161" cy="10174724"/>
          </a:xfrm>
          <a:custGeom>
            <a:avLst/>
            <a:gdLst/>
            <a:ahLst/>
            <a:cxnLst/>
            <a:rect r="r" b="b" t="t" l="l"/>
            <a:pathLst>
              <a:path h="10174724" w="10696161">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943382" y="5444199"/>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l="0" t="-46918" r="0" b="0"/>
            </a:stretch>
          </a:blipFill>
        </p:spPr>
      </p:sp>
      <p:sp>
        <p:nvSpPr>
          <p:cNvPr name="TextBox 4" id="4"/>
          <p:cNvSpPr txBox="true"/>
          <p:nvPr/>
        </p:nvSpPr>
        <p:spPr>
          <a:xfrm rot="0">
            <a:off x="11432394" y="895350"/>
            <a:ext cx="5704870"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Review</a:t>
            </a:r>
          </a:p>
        </p:txBody>
      </p:sp>
      <p:sp>
        <p:nvSpPr>
          <p:cNvPr name="TextBox 5" id="5"/>
          <p:cNvSpPr txBox="true"/>
          <p:nvPr/>
        </p:nvSpPr>
        <p:spPr>
          <a:xfrm rot="0">
            <a:off x="8058350" y="895350"/>
            <a:ext cx="3374044"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Literature </a:t>
            </a:r>
          </a:p>
        </p:txBody>
      </p:sp>
      <p:sp>
        <p:nvSpPr>
          <p:cNvPr name="TextBox 6" id="6"/>
          <p:cNvSpPr txBox="true"/>
          <p:nvPr/>
        </p:nvSpPr>
        <p:spPr>
          <a:xfrm rot="0">
            <a:off x="1139492" y="3095917"/>
            <a:ext cx="6918859" cy="6911974"/>
          </a:xfrm>
          <a:prstGeom prst="rect">
            <a:avLst/>
          </a:prstGeom>
        </p:spPr>
        <p:txBody>
          <a:bodyPr anchor="t" rtlCol="false" tIns="0" lIns="0" bIns="0" rIns="0">
            <a:spAutoFit/>
          </a:bodyPr>
          <a:lstStyle/>
          <a:p>
            <a:pPr algn="l">
              <a:lnSpc>
                <a:spcPts val="3910"/>
              </a:lnSpc>
            </a:pPr>
            <a:r>
              <a:rPr lang="en-US" sz="2300">
                <a:solidFill>
                  <a:srgbClr val="FFFFFF"/>
                </a:solidFill>
                <a:latin typeface="Roboto Condensed"/>
              </a:rPr>
              <a:t>Facial recognition technology has been extensively studied for its application in enhancing security systems. Research has focused on advancing the accuracy and reliability of algorithms through innovations in deep learning and computer vision. These advancements enable systems to effectively identify individuals based on unique facial features, offering a robust alternative to traditional authentication methods. Studies also highlight practical challenges such as real-time processing limitations and the need for consistent performance across different environments. Overcoming these challenges requires ongoing research into algorithmic enhancements and practical implementations that ensure reliable operation under diverse conditions.</a:t>
            </a:r>
          </a:p>
        </p:txBody>
      </p:sp>
      <p:sp>
        <p:nvSpPr>
          <p:cNvPr name="TextBox 7" id="7"/>
          <p:cNvSpPr txBox="true"/>
          <p:nvPr/>
        </p:nvSpPr>
        <p:spPr>
          <a:xfrm rot="0">
            <a:off x="10061924" y="3095917"/>
            <a:ext cx="5690302" cy="6416675"/>
          </a:xfrm>
          <a:prstGeom prst="rect">
            <a:avLst/>
          </a:prstGeom>
        </p:spPr>
        <p:txBody>
          <a:bodyPr anchor="t" rtlCol="false" tIns="0" lIns="0" bIns="0" rIns="0">
            <a:spAutoFit/>
          </a:bodyPr>
          <a:lstStyle/>
          <a:p>
            <a:pPr algn="l">
              <a:lnSpc>
                <a:spcPts val="3910"/>
              </a:lnSpc>
            </a:pPr>
            <a:r>
              <a:rPr lang="en-US" sz="2300">
                <a:solidFill>
                  <a:srgbClr val="FFFFFF"/>
                </a:solidFill>
                <a:latin typeface="Roboto Condensed"/>
              </a:rPr>
              <a:t>Beyond security enhancements, facial recognition technology has shown promise in automating identity verification processes across various domains, including smart homes, public facilities, and commercial environments. By reducing reliance on physical credentials, these systems streamline access control and operational efficiencies. This dual focus on security improvement and operational enhancement underscores the transformative potential of facial recognition technology in reshaping security protocols and access management practices.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TextBox 2" id="2"/>
          <p:cNvSpPr txBox="true"/>
          <p:nvPr/>
        </p:nvSpPr>
        <p:spPr>
          <a:xfrm rot="0">
            <a:off x="7316550" y="1279407"/>
            <a:ext cx="3882045"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SUMMARY</a:t>
            </a:r>
          </a:p>
        </p:txBody>
      </p:sp>
      <p:sp>
        <p:nvSpPr>
          <p:cNvPr name="Freeform 3" id="3"/>
          <p:cNvSpPr/>
          <p:nvPr/>
        </p:nvSpPr>
        <p:spPr>
          <a:xfrm flipH="false" flipV="false" rot="-5400000">
            <a:off x="11359404" y="-3803353"/>
            <a:ext cx="7273934" cy="7875811"/>
          </a:xfrm>
          <a:custGeom>
            <a:avLst/>
            <a:gdLst/>
            <a:ahLst/>
            <a:cxnLst/>
            <a:rect r="r" b="b" t="t" l="l"/>
            <a:pathLst>
              <a:path h="7875811" w="7273934">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l="0" t="-40468" r="0" b="0"/>
            </a:stretch>
          </a:blipFill>
        </p:spPr>
      </p:sp>
      <p:sp>
        <p:nvSpPr>
          <p:cNvPr name="Freeform 4" id="4"/>
          <p:cNvSpPr/>
          <p:nvPr/>
        </p:nvSpPr>
        <p:spPr>
          <a:xfrm flipH="false" flipV="true" rot="-5400000">
            <a:off x="-258322" y="-3803353"/>
            <a:ext cx="7273934" cy="7875811"/>
          </a:xfrm>
          <a:custGeom>
            <a:avLst/>
            <a:gdLst/>
            <a:ahLst/>
            <a:cxnLst/>
            <a:rect r="r" b="b" t="t" l="l"/>
            <a:pathLst>
              <a:path h="7875811" w="7273934">
                <a:moveTo>
                  <a:pt x="0" y="7875810"/>
                </a:moveTo>
                <a:lnTo>
                  <a:pt x="7273934" y="7875810"/>
                </a:lnTo>
                <a:lnTo>
                  <a:pt x="7273934" y="0"/>
                </a:lnTo>
                <a:lnTo>
                  <a:pt x="0" y="0"/>
                </a:lnTo>
                <a:lnTo>
                  <a:pt x="0" y="7875810"/>
                </a:lnTo>
                <a:close/>
              </a:path>
            </a:pathLst>
          </a:custGeom>
          <a:blipFill>
            <a:blip r:embed="rId2">
              <a:extLst>
                <a:ext uri="{96DAC541-7B7A-43D3-8B79-37D633B846F1}">
                  <asvg:svgBlip xmlns:asvg="http://schemas.microsoft.com/office/drawing/2016/SVG/main" r:embed="rId3"/>
                </a:ext>
              </a:extLst>
            </a:blip>
            <a:stretch>
              <a:fillRect l="0" t="-40468" r="0" b="0"/>
            </a:stretch>
          </a:blipFill>
        </p:spPr>
      </p:sp>
      <p:graphicFrame>
        <p:nvGraphicFramePr>
          <p:cNvPr name="Table 5" id="5"/>
          <p:cNvGraphicFramePr>
            <a:graphicFrameLocks noGrp="true"/>
          </p:cNvGraphicFramePr>
          <p:nvPr/>
        </p:nvGraphicFramePr>
        <p:xfrm>
          <a:off x="2376973" y="2563818"/>
          <a:ext cx="13761200" cy="7434272"/>
        </p:xfrm>
        <a:graphic>
          <a:graphicData uri="http://schemas.openxmlformats.org/drawingml/2006/table">
            <a:tbl>
              <a:tblPr/>
              <a:tblGrid>
                <a:gridCol w="3911856"/>
                <a:gridCol w="2504837"/>
                <a:gridCol w="2772187"/>
                <a:gridCol w="4572320"/>
              </a:tblGrid>
              <a:tr h="1040892">
                <a:tc>
                  <a:txBody>
                    <a:bodyPr anchor="t" rtlCol="false"/>
                    <a:lstStyle/>
                    <a:p>
                      <a:pPr algn="ctr">
                        <a:lnSpc>
                          <a:spcPts val="2717"/>
                        </a:lnSpc>
                        <a:defRPr/>
                      </a:pPr>
                      <a:r>
                        <a:rPr lang="en-US" sz="1799">
                          <a:solidFill>
                            <a:srgbClr val="FFFFFF"/>
                          </a:solidFill>
                          <a:latin typeface="Roboto Condensed Bold"/>
                        </a:rPr>
                        <a:t>Paper</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Bold"/>
                        </a:rPr>
                        <a:t>Techniques/Algorithms Used</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Bold"/>
                        </a:rPr>
                        <a:t>Key Findings</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Bold"/>
                        </a:rPr>
                        <a:t>Challenges/Limitations</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384673">
                <a:tc>
                  <a:txBody>
                    <a:bodyPr anchor="t" rtlCol="false"/>
                    <a:lstStyle/>
                    <a:p>
                      <a:pPr algn="ctr">
                        <a:lnSpc>
                          <a:spcPts val="2717"/>
                        </a:lnSpc>
                        <a:defRPr/>
                      </a:pPr>
                      <a:r>
                        <a:rPr lang="en-US" sz="1799">
                          <a:solidFill>
                            <a:srgbClr val="FFFFFF"/>
                          </a:solidFill>
                          <a:latin typeface="Roboto Condensed"/>
                        </a:rPr>
                        <a:t>A Face Recognition Method In Machine Learning (ML) For Enhancing Security In Smart Home</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CNN, CNN Mobilenet, CNN Alexnet</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High accuracy in recognizing faces</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Data preparation, computational complexity, privacy concerns</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90367">
                <a:tc>
                  <a:txBody>
                    <a:bodyPr anchor="t" rtlCol="false"/>
                    <a:lstStyle/>
                    <a:p>
                      <a:pPr algn="ctr">
                        <a:lnSpc>
                          <a:spcPts val="2717"/>
                        </a:lnSpc>
                        <a:defRPr/>
                      </a:pPr>
                      <a:r>
                        <a:rPr lang="en-US" sz="1799">
                          <a:solidFill>
                            <a:srgbClr val="FFFFFF"/>
                          </a:solidFill>
                          <a:latin typeface="Roboto Condensed"/>
                        </a:rPr>
                        <a:t>Raspberry Pi-Powered Door Lock with Facial Recognition</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OpenCV, Haar Cascade</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Effective for secure access control</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Processing power and time for training, importance of reliable internet connectivity</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90367">
                <a:tc>
                  <a:txBody>
                    <a:bodyPr anchor="t" rtlCol="false"/>
                    <a:lstStyle/>
                    <a:p>
                      <a:pPr algn="ctr">
                        <a:lnSpc>
                          <a:spcPts val="2717"/>
                        </a:lnSpc>
                        <a:defRPr/>
                      </a:pPr>
                      <a:r>
                        <a:rPr lang="en-US" sz="1799">
                          <a:solidFill>
                            <a:srgbClr val="FFFFFF"/>
                          </a:solidFill>
                          <a:latin typeface="Roboto Condensed"/>
                        </a:rPr>
                        <a:t>Face Recognition Door Lock System Using Raspberry PI</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Haar Cascade Classifier, OpenCV</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Accurate face detection, cost-effective solution</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Real-time processing limitations</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190367">
                <a:tc>
                  <a:txBody>
                    <a:bodyPr anchor="t" rtlCol="false"/>
                    <a:lstStyle/>
                    <a:p>
                      <a:pPr algn="ctr">
                        <a:lnSpc>
                          <a:spcPts val="2717"/>
                        </a:lnSpc>
                        <a:defRPr/>
                      </a:pPr>
                      <a:r>
                        <a:rPr lang="en-US" sz="1799">
                          <a:solidFill>
                            <a:srgbClr val="FFFFFF"/>
                          </a:solidFill>
                          <a:latin typeface="Roboto Condensed"/>
                        </a:rPr>
                        <a:t>Face Recognition Door Lock System Using Raspberry Pi</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PCA, OpenCV</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Cost-effective, low power consumption</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Integration with existing security infrastructure</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437606">
                <a:tc>
                  <a:txBody>
                    <a:bodyPr anchor="t" rtlCol="false"/>
                    <a:lstStyle/>
                    <a:p>
                      <a:pPr algn="ctr">
                        <a:lnSpc>
                          <a:spcPts val="2717"/>
                        </a:lnSpc>
                        <a:defRPr/>
                      </a:pPr>
                      <a:r>
                        <a:rPr lang="en-US" sz="1799">
                          <a:solidFill>
                            <a:srgbClr val="FFFFFF"/>
                          </a:solidFill>
                          <a:latin typeface="Roboto Condensed"/>
                        </a:rPr>
                        <a:t>Home Security System Based On Facial Recognition</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HOG algorithm, IoT, GSM</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High precision and efficiency, remote access control</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717"/>
                        </a:lnSpc>
                        <a:defRPr/>
                      </a:pPr>
                      <a:r>
                        <a:rPr lang="en-US" sz="1799">
                          <a:solidFill>
                            <a:srgbClr val="FFFFFF"/>
                          </a:solidFill>
                          <a:latin typeface="Roboto Condensed"/>
                        </a:rPr>
                        <a:t>Privacy concerns, user acceptance</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grpSp>
        <p:nvGrpSpPr>
          <p:cNvPr name="Group 2" id="2"/>
          <p:cNvGrpSpPr/>
          <p:nvPr/>
        </p:nvGrpSpPr>
        <p:grpSpPr>
          <a:xfrm rot="0">
            <a:off x="17083567" y="1851780"/>
            <a:ext cx="16230600" cy="6714509"/>
            <a:chOff x="0" y="0"/>
            <a:chExt cx="4274726" cy="1768430"/>
          </a:xfrm>
        </p:grpSpPr>
        <p:sp>
          <p:nvSpPr>
            <p:cNvPr name="Freeform 3" id="3"/>
            <p:cNvSpPr/>
            <p:nvPr/>
          </p:nvSpPr>
          <p:spPr>
            <a:xfrm flipH="false" flipV="false" rot="0">
              <a:off x="0" y="0"/>
              <a:ext cx="4274726" cy="1768430"/>
            </a:xfrm>
            <a:custGeom>
              <a:avLst/>
              <a:gdLst/>
              <a:ahLst/>
              <a:cxnLst/>
              <a:rect r="r" b="b" t="t" l="l"/>
              <a:pathLst>
                <a:path h="1768430" w="4274726">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sp>
        <p:sp>
          <p:nvSpPr>
            <p:cNvPr name="TextBox 4" id="4"/>
            <p:cNvSpPr txBox="true"/>
            <p:nvPr/>
          </p:nvSpPr>
          <p:spPr>
            <a:xfrm>
              <a:off x="0" y="-38100"/>
              <a:ext cx="4274726" cy="180653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33033"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40375" y="5910627"/>
            <a:ext cx="4970005" cy="3727504"/>
          </a:xfrm>
          <a:custGeom>
            <a:avLst/>
            <a:gdLst/>
            <a:ahLst/>
            <a:cxnLst/>
            <a:rect r="r" b="b" t="t" l="l"/>
            <a:pathLst>
              <a:path h="3727504" w="4970005">
                <a:moveTo>
                  <a:pt x="0" y="0"/>
                </a:moveTo>
                <a:lnTo>
                  <a:pt x="4970005" y="0"/>
                </a:lnTo>
                <a:lnTo>
                  <a:pt x="4970005" y="3727504"/>
                </a:lnTo>
                <a:lnTo>
                  <a:pt x="0" y="3727504"/>
                </a:lnTo>
                <a:lnTo>
                  <a:pt x="0" y="0"/>
                </a:lnTo>
                <a:close/>
              </a:path>
            </a:pathLst>
          </a:custGeom>
          <a:blipFill>
            <a:blip r:embed="rId4"/>
            <a:stretch>
              <a:fillRect l="0" t="0" r="0" b="0"/>
            </a:stretch>
          </a:blipFill>
        </p:spPr>
      </p:sp>
      <p:sp>
        <p:nvSpPr>
          <p:cNvPr name="Freeform 8" id="8"/>
          <p:cNvSpPr/>
          <p:nvPr/>
        </p:nvSpPr>
        <p:spPr>
          <a:xfrm flipH="false" flipV="false" rot="0">
            <a:off x="9789337" y="5910627"/>
            <a:ext cx="4254616" cy="3727504"/>
          </a:xfrm>
          <a:custGeom>
            <a:avLst/>
            <a:gdLst/>
            <a:ahLst/>
            <a:cxnLst/>
            <a:rect r="r" b="b" t="t" l="l"/>
            <a:pathLst>
              <a:path h="3727504" w="4254616">
                <a:moveTo>
                  <a:pt x="0" y="0"/>
                </a:moveTo>
                <a:lnTo>
                  <a:pt x="4254616" y="0"/>
                </a:lnTo>
                <a:lnTo>
                  <a:pt x="4254616" y="3727504"/>
                </a:lnTo>
                <a:lnTo>
                  <a:pt x="0" y="3727504"/>
                </a:lnTo>
                <a:lnTo>
                  <a:pt x="0" y="0"/>
                </a:lnTo>
                <a:close/>
              </a:path>
            </a:pathLst>
          </a:custGeom>
          <a:blipFill>
            <a:blip r:embed="rId5"/>
            <a:stretch>
              <a:fillRect l="0" t="-35659" r="0" b="-35659"/>
            </a:stretch>
          </a:blipFill>
        </p:spPr>
      </p:sp>
      <p:sp>
        <p:nvSpPr>
          <p:cNvPr name="TextBox 9" id="9"/>
          <p:cNvSpPr txBox="true"/>
          <p:nvPr/>
        </p:nvSpPr>
        <p:spPr>
          <a:xfrm rot="0">
            <a:off x="8904660" y="895350"/>
            <a:ext cx="3106745"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Concept</a:t>
            </a:r>
          </a:p>
        </p:txBody>
      </p:sp>
      <p:sp>
        <p:nvSpPr>
          <p:cNvPr name="TextBox 10" id="10"/>
          <p:cNvSpPr txBox="true"/>
          <p:nvPr/>
        </p:nvSpPr>
        <p:spPr>
          <a:xfrm rot="0">
            <a:off x="6276595" y="895350"/>
            <a:ext cx="2832640"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Project </a:t>
            </a:r>
          </a:p>
        </p:txBody>
      </p:sp>
      <p:sp>
        <p:nvSpPr>
          <p:cNvPr name="TextBox 11" id="11"/>
          <p:cNvSpPr txBox="true"/>
          <p:nvPr/>
        </p:nvSpPr>
        <p:spPr>
          <a:xfrm rot="0">
            <a:off x="4244047" y="2510149"/>
            <a:ext cx="9799906" cy="138430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INTEGRATION OF RASPBERRY PI AND FACE RECOGNITION TECHNOLOGY</a:t>
            </a:r>
          </a:p>
        </p:txBody>
      </p:sp>
      <p:sp>
        <p:nvSpPr>
          <p:cNvPr name="TextBox 12" id="12"/>
          <p:cNvSpPr txBox="true"/>
          <p:nvPr/>
        </p:nvSpPr>
        <p:spPr>
          <a:xfrm rot="0">
            <a:off x="1111839" y="4039816"/>
            <a:ext cx="15585642" cy="1490980"/>
          </a:xfrm>
          <a:prstGeom prst="rect">
            <a:avLst/>
          </a:prstGeom>
        </p:spPr>
        <p:txBody>
          <a:bodyPr anchor="t" rtlCol="false" tIns="0" lIns="0" bIns="0" rIns="0">
            <a:spAutoFit/>
          </a:bodyPr>
          <a:lstStyle/>
          <a:p>
            <a:pPr algn="ctr">
              <a:lnSpc>
                <a:spcPts val="3920"/>
              </a:lnSpc>
            </a:pPr>
            <a:r>
              <a:rPr lang="en-US" sz="2800">
                <a:solidFill>
                  <a:srgbClr val="FFFFFF"/>
                </a:solidFill>
                <a:latin typeface="Roboto Condensed"/>
              </a:rPr>
              <a:t>The project centers on a Raspberry Pi-based face recognition door lock system, combining affordability with advanced security features. The Raspberry Pi serves as the central computing platform, leveraging its capabilities to process images captured by a standard camera module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4864722"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33033" y="-3091596"/>
            <a:ext cx="5352128" cy="5091211"/>
          </a:xfrm>
          <a:custGeom>
            <a:avLst/>
            <a:gdLst/>
            <a:ahLst/>
            <a:cxnLst/>
            <a:rect r="r" b="b" t="t" l="l"/>
            <a:pathLst>
              <a:path h="5091211" w="5352128">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18132" y="2767268"/>
            <a:ext cx="921777" cy="92177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000566" y="5472171"/>
            <a:ext cx="5540220" cy="3691172"/>
          </a:xfrm>
          <a:custGeom>
            <a:avLst/>
            <a:gdLst/>
            <a:ahLst/>
            <a:cxnLst/>
            <a:rect r="r" b="b" t="t" l="l"/>
            <a:pathLst>
              <a:path h="3691172" w="5540220">
                <a:moveTo>
                  <a:pt x="0" y="0"/>
                </a:moveTo>
                <a:lnTo>
                  <a:pt x="5540220" y="0"/>
                </a:lnTo>
                <a:lnTo>
                  <a:pt x="5540220" y="3691171"/>
                </a:lnTo>
                <a:lnTo>
                  <a:pt x="0" y="3691171"/>
                </a:lnTo>
                <a:lnTo>
                  <a:pt x="0" y="0"/>
                </a:lnTo>
                <a:close/>
              </a:path>
            </a:pathLst>
          </a:custGeom>
          <a:blipFill>
            <a:blip r:embed="rId4"/>
            <a:stretch>
              <a:fillRect l="0" t="0" r="0" b="0"/>
            </a:stretch>
          </a:blipFill>
        </p:spPr>
      </p:sp>
      <p:sp>
        <p:nvSpPr>
          <p:cNvPr name="TextBox 8" id="8"/>
          <p:cNvSpPr txBox="true"/>
          <p:nvPr/>
        </p:nvSpPr>
        <p:spPr>
          <a:xfrm rot="0">
            <a:off x="8904660" y="895350"/>
            <a:ext cx="3106745" cy="1104265"/>
          </a:xfrm>
          <a:prstGeom prst="rect">
            <a:avLst/>
          </a:prstGeom>
        </p:spPr>
        <p:txBody>
          <a:bodyPr anchor="t" rtlCol="false" tIns="0" lIns="0" bIns="0" rIns="0">
            <a:spAutoFit/>
          </a:bodyPr>
          <a:lstStyle/>
          <a:p>
            <a:pPr algn="l">
              <a:lnSpc>
                <a:spcPts val="8959"/>
              </a:lnSpc>
            </a:pPr>
            <a:r>
              <a:rPr lang="en-US" sz="6399">
                <a:solidFill>
                  <a:srgbClr val="509FCB"/>
                </a:solidFill>
                <a:latin typeface="Roboto Condensed Bold"/>
              </a:rPr>
              <a:t>Concept</a:t>
            </a:r>
          </a:p>
        </p:txBody>
      </p:sp>
      <p:sp>
        <p:nvSpPr>
          <p:cNvPr name="TextBox 9" id="9"/>
          <p:cNvSpPr txBox="true"/>
          <p:nvPr/>
        </p:nvSpPr>
        <p:spPr>
          <a:xfrm rot="0">
            <a:off x="6276595" y="895350"/>
            <a:ext cx="2832640" cy="1104265"/>
          </a:xfrm>
          <a:prstGeom prst="rect">
            <a:avLst/>
          </a:prstGeom>
        </p:spPr>
        <p:txBody>
          <a:bodyPr anchor="t" rtlCol="false" tIns="0" lIns="0" bIns="0" rIns="0">
            <a:spAutoFit/>
          </a:bodyPr>
          <a:lstStyle/>
          <a:p>
            <a:pPr algn="l">
              <a:lnSpc>
                <a:spcPts val="8959"/>
              </a:lnSpc>
            </a:pPr>
            <a:r>
              <a:rPr lang="en-US" sz="6399">
                <a:solidFill>
                  <a:srgbClr val="D9EAF3"/>
                </a:solidFill>
                <a:latin typeface="Roboto Condensed Bold"/>
              </a:rPr>
              <a:t>Project </a:t>
            </a:r>
          </a:p>
        </p:txBody>
      </p:sp>
      <p:sp>
        <p:nvSpPr>
          <p:cNvPr name="TextBox 10" id="10"/>
          <p:cNvSpPr txBox="true"/>
          <p:nvPr/>
        </p:nvSpPr>
        <p:spPr>
          <a:xfrm rot="0">
            <a:off x="3663599" y="2621732"/>
            <a:ext cx="9689122" cy="1066800"/>
          </a:xfrm>
          <a:prstGeom prst="rect">
            <a:avLst/>
          </a:prstGeom>
        </p:spPr>
        <p:txBody>
          <a:bodyPr anchor="t" rtlCol="false" tIns="0" lIns="0" bIns="0" rIns="0">
            <a:spAutoFit/>
          </a:bodyPr>
          <a:lstStyle/>
          <a:p>
            <a:pPr algn="l">
              <a:lnSpc>
                <a:spcPts val="4200"/>
              </a:lnSpc>
            </a:pPr>
            <a:r>
              <a:rPr lang="en-US" sz="3000">
                <a:solidFill>
                  <a:srgbClr val="B6E4FD"/>
                </a:solidFill>
                <a:latin typeface="Roboto Condensed"/>
              </a:rPr>
              <a:t>UTILIZATION OF AI AND MACHINE LEARNING FOR ENHANCED SECURITY</a:t>
            </a:r>
          </a:p>
        </p:txBody>
      </p:sp>
      <p:sp>
        <p:nvSpPr>
          <p:cNvPr name="TextBox 11" id="11"/>
          <p:cNvSpPr txBox="true"/>
          <p:nvPr/>
        </p:nvSpPr>
        <p:spPr>
          <a:xfrm rot="0">
            <a:off x="2256858" y="2850332"/>
            <a:ext cx="1244325" cy="679450"/>
          </a:xfrm>
          <a:prstGeom prst="rect">
            <a:avLst/>
          </a:prstGeom>
        </p:spPr>
        <p:txBody>
          <a:bodyPr anchor="t" rtlCol="false" tIns="0" lIns="0" bIns="0" rIns="0">
            <a:spAutoFit/>
          </a:bodyPr>
          <a:lstStyle/>
          <a:p>
            <a:pPr algn="ctr">
              <a:lnSpc>
                <a:spcPts val="5599"/>
              </a:lnSpc>
            </a:pPr>
            <a:r>
              <a:rPr lang="en-US" sz="3999">
                <a:solidFill>
                  <a:srgbClr val="B6E4FD"/>
                </a:solidFill>
                <a:latin typeface="Roboto Condensed"/>
              </a:rPr>
              <a:t>01</a:t>
            </a:r>
          </a:p>
        </p:txBody>
      </p:sp>
      <p:sp>
        <p:nvSpPr>
          <p:cNvPr name="TextBox 12" id="12"/>
          <p:cNvSpPr txBox="true"/>
          <p:nvPr/>
        </p:nvSpPr>
        <p:spPr>
          <a:xfrm rot="0">
            <a:off x="2879020" y="3990749"/>
            <a:ext cx="8235557" cy="3200400"/>
          </a:xfrm>
          <a:prstGeom prst="rect">
            <a:avLst/>
          </a:prstGeom>
        </p:spPr>
        <p:txBody>
          <a:bodyPr anchor="t" rtlCol="false" tIns="0" lIns="0" bIns="0" rIns="0">
            <a:spAutoFit/>
          </a:bodyPr>
          <a:lstStyle/>
          <a:p>
            <a:pPr algn="l">
              <a:lnSpc>
                <a:spcPts val="4200"/>
              </a:lnSpc>
            </a:pPr>
            <a:r>
              <a:rPr lang="en-US" sz="3000">
                <a:solidFill>
                  <a:srgbClr val="FFFFFF"/>
                </a:solidFill>
                <a:latin typeface="Roboto Condensed"/>
              </a:rPr>
              <a:t>AI technologies such as OpenCV and TensorFlow are integrated to enable facial recognition capabilities. These frameworks empower the system to learn and improve accuracy over time, ensuring robust access control without the need for specialized lighting conditions or night vision.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DAGIXvwP2d8</dc:identifier>
  <dcterms:modified xsi:type="dcterms:W3CDTF">2011-08-01T06:04:30Z</dcterms:modified>
  <cp:revision>1</cp:revision>
  <dc:title>Blue Whale And Gull Grey Modern Technology Project Proposal Presentation</dc:title>
</cp:coreProperties>
</file>